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0"/>
  </p:notesMasterIdLst>
  <p:sldIdLst>
    <p:sldId id="284"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3004800" cy="9753600"/>
  <p:notesSz cx="6858000" cy="9144000"/>
  <p:embeddedFontLst>
    <p:embeddedFont>
      <p:font typeface="Calibri" panose="020F0502020204030204" pitchFamily="34" charset="0"/>
      <p:regular r:id="rId31"/>
      <p:bold r:id="rId32"/>
      <p:italic r:id="rId33"/>
      <p:boldItalic r:id="rId34"/>
    </p:embeddedFont>
    <p:embeddedFont>
      <p:font typeface="Helvetica Neue" panose="02000503000000020004"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15"/>
    <p:restoredTop sz="80327"/>
  </p:normalViewPr>
  <p:slideViewPr>
    <p:cSldViewPr snapToGrid="0" snapToObjects="1">
      <p:cViewPr>
        <p:scale>
          <a:sx n="53" d="100"/>
          <a:sy n="53" d="100"/>
        </p:scale>
        <p:origin x="2816"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media/image1.tiff>
</file>

<file path=ppt/media/image10.png>
</file>

<file path=ppt/media/image11.jp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457200" marR="0" lvl="1"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2pPr>
            <a:lvl3pPr marL="914400" marR="0" lvl="2"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3pPr>
            <a:lvl4pPr marL="1371600" marR="0" lvl="3"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4pPr>
            <a:lvl5pPr marL="1828800" marR="0" lvl="4"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5pPr>
            <a:lvl6pPr marL="2286000" marR="0" lvl="5"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6pPr>
            <a:lvl7pPr marL="2743200" marR="0" lvl="6"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7pPr>
            <a:lvl8pPr marL="3200400" marR="0" lvl="7"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8pPr>
            <a:lvl9pPr marL="3657600" marR="0" lvl="8"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9pPr>
          </a:lstStyle>
          <a:p>
            <a:endParaRPr/>
          </a:p>
        </p:txBody>
      </p:sp>
      <p:sp>
        <p:nvSpPr>
          <p:cNvPr id="4" name="Google Shape;4;n"/>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lstStyle>
            <a:lvl1pPr marL="0" marR="0" lvl="0" indent="0" algn="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457200" marR="0" lvl="1"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2pPr>
            <a:lvl3pPr marL="914400" marR="0" lvl="2"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3pPr>
            <a:lvl4pPr marL="1371600" marR="0" lvl="3"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4pPr>
            <a:lvl5pPr marL="1828800" marR="0" lvl="4"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5pPr>
            <a:lvl6pPr marL="2286000" marR="0" lvl="5"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6pPr>
            <a:lvl7pPr marL="2743200" marR="0" lvl="6"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7pPr>
            <a:lvl8pPr marL="3200400" marR="0" lvl="7"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8pPr>
            <a:lvl9pPr marL="3657600" marR="0" lvl="8"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799" cy="4572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457200" marR="0" lvl="1"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2pPr>
            <a:lvl3pPr marL="914400" marR="0" lvl="2"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3pPr>
            <a:lvl4pPr marL="1371600" marR="0" lvl="3"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4pPr>
            <a:lvl5pPr marL="1828800" marR="0" lvl="4"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5pPr>
            <a:lvl6pPr marL="2286000" marR="0" lvl="5"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6pPr>
            <a:lvl7pPr marL="2743200" marR="0" lvl="6"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7pPr>
            <a:lvl8pPr marL="3200400" marR="0" lvl="7"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8pPr>
            <a:lvl9pPr marL="3657600" marR="0" lvl="8" indent="0" algn="l"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n"/>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Font typeface="Helvetica Neue"/>
              <a:buNone/>
            </a:pPr>
            <a:fld id="{00000000-1234-1234-1234-123412341234}" type="slidenum">
              <a:rPr lang="en-US" sz="1200" b="0" i="0" u="none" strike="noStrike" cap="none">
                <a:solidFill>
                  <a:srgbClr val="000000"/>
                </a:solidFill>
                <a:latin typeface="Helvetica Neue"/>
                <a:ea typeface="Helvetica Neue"/>
                <a:cs typeface="Helvetica Neue"/>
                <a:sym typeface="Helvetica Neue"/>
              </a:rPr>
              <a:t>‹#›</a:t>
            </a:fld>
            <a:endParaRPr sz="1200" b="0" i="0" u="none" strike="noStrike" cap="none">
              <a:solidFill>
                <a:srgbClr val="000000"/>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maps.googleapis.com/maps/api/place/nearbysearch/json?location=34.0635363,-118.4455592&amp;radius=2000&amp;type=hotels&amp;keyword=stay&amp;key=%20AIzaSyCA7Ju4jwAoUxDu4GZbCZcwahHdz7OGQfc"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maps.googleapis.com/maps/api/place/nearbysearch/json?location=34.0635363,-118.4455592&amp;radius=2000&amp;type=hotels&amp;keyword=stay&amp;key=%20AIzaSyCA7Ju4jwAoUxDu4GZbCZcwahHdz7OGQfc"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what they have learnt so far based on the previous week’s modules: Intro to Programming and Algorithms.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Font typeface="Helvetica Neue"/>
              <a:buNone/>
            </a:pPr>
            <a:fld id="{00000000-1234-1234-1234-123412341234}" type="slidenum">
              <a:rPr lang="en-US" sz="1200" b="0" i="0" u="none" strike="noStrike" cap="none" smtClean="0">
                <a:solidFill>
                  <a:srgbClr val="000000"/>
                </a:solidFill>
                <a:latin typeface="Helvetica Neue"/>
                <a:ea typeface="Helvetica Neue"/>
                <a:cs typeface="Helvetica Neue"/>
                <a:sym typeface="Helvetica Neue"/>
              </a:rPr>
              <a:t>1</a:t>
            </a:fld>
            <a:endParaRPr lang="en-US" sz="1200" b="0" i="0" u="none" strike="noStrike" cap="none">
              <a:solidFill>
                <a:srgbClr val="000000"/>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814853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408eceeee_0_1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408eceeee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arenR"/>
            </a:pPr>
            <a:r>
              <a:rPr lang="en-US"/>
              <a:t>each API exist independent of the other.</a:t>
            </a:r>
            <a:endParaRPr/>
          </a:p>
          <a:p>
            <a:pPr marL="457200" lvl="0" indent="-317500" algn="l" rtl="0">
              <a:spcBef>
                <a:spcPts val="0"/>
              </a:spcBef>
              <a:spcAft>
                <a:spcPts val="0"/>
              </a:spcAft>
              <a:buSzPts val="1400"/>
              <a:buAutoNum type="arabicParenR"/>
            </a:pPr>
            <a:r>
              <a:rPr lang="en-US"/>
              <a:t>data/response of each service is isolated.</a:t>
            </a:r>
            <a:endParaRPr/>
          </a:p>
          <a:p>
            <a:pPr marL="457200" lvl="0" indent="-317500" algn="l" rtl="0">
              <a:spcBef>
                <a:spcPts val="0"/>
              </a:spcBef>
              <a:spcAft>
                <a:spcPts val="0"/>
              </a:spcAft>
              <a:buSzPts val="1400"/>
              <a:buAutoNum type="arabicParenR"/>
            </a:pPr>
            <a:r>
              <a:rPr lang="en-US"/>
              <a:t>a service can used by any number of applications</a:t>
            </a:r>
            <a:endParaRPr/>
          </a:p>
        </p:txBody>
      </p:sp>
      <p:sp>
        <p:nvSpPr>
          <p:cNvPr id="207" name="Google Shape;207;g2408eceeee_0_127: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408eceeee_0_1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408eceeee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g2408eceeee_0_16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408eceeee_0_1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408eceeee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2408eceeee_0_194: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408eceeee_0_2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408eceeee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2408eceeee_0_225: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408eceeee_0_2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408eceeee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2408eceeee_0_234: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408eceeee_0_3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408eceeee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g2408eceeee_0_351: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408eceeee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4" name="Google Shape;264;g2408eceeee_0_3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408eceeee_0_2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408eceeee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1" name="Google Shape;271;g2408eceeee_0_247: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408eceeee_0_2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408eceeee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2408eceeee_0_26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408eceeee_0_3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408eceeee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Clr>
                <a:schemeClr val="dk1"/>
              </a:buClr>
              <a:buSzPts val="1100"/>
              <a:buFont typeface="Arial"/>
              <a:buNone/>
            </a:pPr>
            <a:r>
              <a:rPr lang="en-US" sz="2600">
                <a:latin typeface="Helvetica Neue"/>
                <a:ea typeface="Helvetica Neue"/>
                <a:cs typeface="Helvetica Neue"/>
                <a:sym typeface="Helvetica Neue"/>
              </a:rPr>
              <a:t>Cover: How to parse json in python</a:t>
            </a:r>
            <a:endParaRPr sz="2600">
              <a:latin typeface="Helvetica Neue"/>
              <a:ea typeface="Helvetica Neue"/>
              <a:cs typeface="Helvetica Neue"/>
              <a:sym typeface="Helvetica Neue"/>
            </a:endParaRPr>
          </a:p>
          <a:p>
            <a:pPr marL="0" lvl="0" indent="0" algn="l" rtl="0">
              <a:spcBef>
                <a:spcPts val="600"/>
              </a:spcBef>
              <a:spcAft>
                <a:spcPts val="0"/>
              </a:spcAft>
              <a:buNone/>
            </a:pPr>
            <a:endParaRPr/>
          </a:p>
        </p:txBody>
      </p:sp>
      <p:sp>
        <p:nvSpPr>
          <p:cNvPr id="291" name="Google Shape;291;g2408eceeee_0_312: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08eceeee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g2408eceeee_0_3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408eceeee_0_2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408eceeee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g2408eceeee_0_271: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408eceeee_0_2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408eceeee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8" name="Google Shape;308;g2408eceeee_0_28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40c64a498_8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40c64a498_8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g240c64a498_8_2: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408eceeee_0_2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408eceeee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5" name="Google Shape;325;g2408eceeee_0_292: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408eceeee_0_2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408eceeee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2" name="Google Shape;332;g2408eceeee_0_298: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40c64a498_8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40c64a498_8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0" name="Google Shape;340;g240c64a498_8_18: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40c64a498_8_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240c64a498_8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8" name="Google Shape;348;g240c64a498_8_31: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408eceeee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5" name="Google Shape;355;g2408eceeee_0_3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408eceeee_0_3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408eceeee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g2408eceeee_0_304: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28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08eceeee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08eceee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g2408eceeee_0_7: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Helvetica Neue"/>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408eceeee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408eceee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g2408eceeee_0_53: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408eceeee_0_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408eceee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g2408eceeee_0_73: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408eceeee_0_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408eceee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g2408eceeee_0_39: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408eceeee_0_10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408eceeee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API KEY: AIzaSyCA7Ju4jwAoUxDu4GZbCZcwahHdz7OGQfc</a:t>
            </a:r>
            <a:endParaRPr/>
          </a:p>
          <a:p>
            <a:pPr marL="0" lvl="0" indent="0" algn="l" rtl="0">
              <a:spcBef>
                <a:spcPts val="0"/>
              </a:spcBef>
              <a:spcAft>
                <a:spcPts val="0"/>
              </a:spcAft>
              <a:buNone/>
            </a:pPr>
            <a:endParaRPr/>
          </a:p>
          <a:p>
            <a:pPr marL="0" lvl="0" indent="0" algn="l" rtl="0">
              <a:spcBef>
                <a:spcPts val="0"/>
              </a:spcBef>
              <a:spcAft>
                <a:spcPts val="0"/>
              </a:spcAft>
              <a:buNone/>
            </a:pPr>
            <a:r>
              <a:rPr lang="en-US" u="sng">
                <a:solidFill>
                  <a:schemeClr val="hlink"/>
                </a:solidFill>
                <a:hlinkClick r:id="rId3"/>
              </a:rPr>
              <a:t>https://maps.googleapis.com/maps/api/place/nearbysearch/json?location=34.0635363,-118.4455592&amp;radius=2000&amp;type=hotels&amp;keyword=stay&amp;key=%20AIzaSyCA7Ju4jwAoUxDu4GZbCZcwahHdz7OGQfc</a:t>
            </a:r>
            <a:endParaRPr/>
          </a:p>
          <a:p>
            <a:pPr marL="0" lvl="0" indent="0" algn="l" rtl="0">
              <a:spcBef>
                <a:spcPts val="0"/>
              </a:spcBef>
              <a:spcAft>
                <a:spcPts val="0"/>
              </a:spcAft>
              <a:buNone/>
            </a:pPr>
            <a:endParaRPr/>
          </a:p>
        </p:txBody>
      </p:sp>
      <p:sp>
        <p:nvSpPr>
          <p:cNvPr id="157" name="Google Shape;157;g2408eceeee_0_109: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408eceeee_0_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408eceee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API KEY: AIzaSyCA7Ju4jwAoUxDu4GZbCZcwahHdz7OGQfc</a:t>
            </a:r>
            <a:endParaRPr/>
          </a:p>
          <a:p>
            <a:pPr marL="0" lvl="0" indent="0" algn="l" rtl="0">
              <a:spcBef>
                <a:spcPts val="0"/>
              </a:spcBef>
              <a:spcAft>
                <a:spcPts val="0"/>
              </a:spcAft>
              <a:buNone/>
            </a:pPr>
            <a:endParaRPr/>
          </a:p>
          <a:p>
            <a:pPr marL="0" lvl="0" indent="0" algn="l" rtl="0">
              <a:spcBef>
                <a:spcPts val="0"/>
              </a:spcBef>
              <a:spcAft>
                <a:spcPts val="0"/>
              </a:spcAft>
              <a:buNone/>
            </a:pPr>
            <a:r>
              <a:rPr lang="en-US" u="sng">
                <a:solidFill>
                  <a:schemeClr val="hlink"/>
                </a:solidFill>
                <a:hlinkClick r:id="rId3"/>
              </a:rPr>
              <a:t>https://maps.googleapis.com/maps/api/place/nearbysearch/json?location=34.0635363,-118.4455592&amp;radius=1000&amp;type=hotels&amp;keyword=stay&amp;key=%20AIzaSyCA7Ju4jwAoUxDu4GZbCZcwahHdz7OGQfc</a:t>
            </a:r>
            <a:endParaRPr/>
          </a:p>
          <a:p>
            <a:pPr marL="0" lvl="0" indent="0" algn="l" rtl="0">
              <a:spcBef>
                <a:spcPts val="0"/>
              </a:spcBef>
              <a:spcAft>
                <a:spcPts val="0"/>
              </a:spcAft>
              <a:buNone/>
            </a:pPr>
            <a:endParaRPr/>
          </a:p>
        </p:txBody>
      </p:sp>
      <p:sp>
        <p:nvSpPr>
          <p:cNvPr id="179" name="Google Shape;179;g2408eceeee_0_90: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408eceeee_0_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408eceee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g2408eceeee_0_19: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571500" y="0"/>
            <a:ext cx="11861700" cy="14007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1"/>
              </a:buClr>
              <a:buSzPts val="1400"/>
              <a:buFont typeface="Helvetica Neue"/>
              <a:buNone/>
              <a:defRPr sz="44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59" name="Google Shape;59;p14"/>
          <p:cNvSpPr txBox="1">
            <a:spLocks noGrp="1"/>
          </p:cNvSpPr>
          <p:nvPr>
            <p:ph type="body" idx="1"/>
          </p:nvPr>
        </p:nvSpPr>
        <p:spPr>
          <a:xfrm>
            <a:off x="571500" y="1400783"/>
            <a:ext cx="11861700" cy="8352900"/>
          </a:xfrm>
          <a:prstGeom prst="rect">
            <a:avLst/>
          </a:prstGeom>
          <a:noFill/>
          <a:ln>
            <a:noFill/>
          </a:ln>
        </p:spPr>
        <p:txBody>
          <a:bodyPr spcFirstLastPara="1" wrap="square" lIns="91425" tIns="91425" rIns="91425" bIns="91425" anchor="t" anchorCtr="0"/>
          <a:lstStyle>
            <a:lvl1pPr marL="457200" marR="0" lvl="0"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1pPr>
            <a:lvl2pPr marL="914400" marR="0" lvl="1" indent="-393700" algn="l" rtl="0">
              <a:lnSpc>
                <a:spcPct val="100000"/>
              </a:lnSpc>
              <a:spcBef>
                <a:spcPts val="60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2pPr>
            <a:lvl3pPr marL="1371600" marR="0" lvl="2"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3pPr>
            <a:lvl4pPr marL="1828800" marR="0" lvl="3"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4pPr>
            <a:lvl5pPr marL="2286000" marR="0" lvl="4"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5pPr>
            <a:lvl6pPr marL="2743200" marR="0" lvl="5"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6pPr>
            <a:lvl7pPr marL="3200400" marR="0" lvl="6"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7pPr>
            <a:lvl8pPr marL="3657600" marR="0" lvl="7"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8pPr>
            <a:lvl9pPr marL="4114800" marR="0" lvl="8"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571500" y="0"/>
            <a:ext cx="11861700" cy="1727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62" name="Google Shape;62;p15"/>
          <p:cNvSpPr txBox="1">
            <a:spLocks noGrp="1"/>
          </p:cNvSpPr>
          <p:nvPr>
            <p:ph type="body" idx="1"/>
          </p:nvPr>
        </p:nvSpPr>
        <p:spPr>
          <a:xfrm>
            <a:off x="571500" y="2324100"/>
            <a:ext cx="5854800" cy="7429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0"/>
              </a:spcBef>
              <a:spcAft>
                <a:spcPts val="0"/>
              </a:spcAft>
              <a:buClr>
                <a:srgbClr val="000000"/>
              </a:buClr>
              <a:buSzPts val="2800"/>
              <a:buFont typeface="Helvetica Neue"/>
              <a:buChar char="•"/>
              <a:defRPr sz="2800" b="0" i="0" u="none" strike="noStrike" cap="none">
                <a:solidFill>
                  <a:schemeClr val="dk1"/>
                </a:solidFill>
                <a:latin typeface="Helvetica Neue"/>
                <a:ea typeface="Helvetica Neue"/>
                <a:cs typeface="Helvetica Neue"/>
                <a:sym typeface="Helvetica Neue"/>
              </a:defRPr>
            </a:lvl1pPr>
            <a:lvl2pPr marL="914400" marR="0" lvl="1" indent="-381000" algn="l" rtl="0">
              <a:lnSpc>
                <a:spcPct val="100000"/>
              </a:lnSpc>
              <a:spcBef>
                <a:spcPts val="0"/>
              </a:spcBef>
              <a:spcAft>
                <a:spcPts val="0"/>
              </a:spcAft>
              <a:buClr>
                <a:srgbClr val="000000"/>
              </a:buClr>
              <a:buSzPts val="2400"/>
              <a:buFont typeface="Helvetica Neue"/>
              <a:buChar char="•"/>
              <a:defRPr sz="2400" b="0" i="0" u="none" strike="noStrike" cap="none">
                <a:solidFill>
                  <a:schemeClr val="dk1"/>
                </a:solidFill>
                <a:latin typeface="Helvetica Neue"/>
                <a:ea typeface="Helvetica Neue"/>
                <a:cs typeface="Helvetica Neue"/>
                <a:sym typeface="Helvetica Neue"/>
              </a:defRPr>
            </a:lvl2pPr>
            <a:lvl3pPr marL="1371600" marR="0" lvl="2"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3pPr>
            <a:lvl4pPr marL="1828800" marR="0" lvl="3"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4pPr>
            <a:lvl5pPr marL="2286000" marR="0" lvl="4"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5pPr>
            <a:lvl6pPr marL="2743200" marR="0" lvl="5"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6pPr>
            <a:lvl7pPr marL="3200400" marR="0" lvl="6"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7pPr>
            <a:lvl8pPr marL="3657600" marR="0" lvl="7"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8pPr>
            <a:lvl9pPr marL="4114800" marR="0" lvl="8"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9pPr>
          </a:lstStyle>
          <a:p>
            <a:endParaRPr/>
          </a:p>
        </p:txBody>
      </p:sp>
      <p:sp>
        <p:nvSpPr>
          <p:cNvPr id="63" name="Google Shape;63;p15"/>
          <p:cNvSpPr txBox="1">
            <a:spLocks noGrp="1"/>
          </p:cNvSpPr>
          <p:nvPr>
            <p:ph type="body" idx="2"/>
          </p:nvPr>
        </p:nvSpPr>
        <p:spPr>
          <a:xfrm>
            <a:off x="6578600" y="2324100"/>
            <a:ext cx="5854800" cy="7429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0"/>
              </a:spcBef>
              <a:spcAft>
                <a:spcPts val="0"/>
              </a:spcAft>
              <a:buClr>
                <a:srgbClr val="000000"/>
              </a:buClr>
              <a:buSzPts val="2800"/>
              <a:buFont typeface="Helvetica Neue"/>
              <a:buChar char="•"/>
              <a:defRPr sz="2800" b="0" i="0" u="none" strike="noStrike" cap="none">
                <a:solidFill>
                  <a:schemeClr val="dk1"/>
                </a:solidFill>
                <a:latin typeface="Helvetica Neue"/>
                <a:ea typeface="Helvetica Neue"/>
                <a:cs typeface="Helvetica Neue"/>
                <a:sym typeface="Helvetica Neue"/>
              </a:defRPr>
            </a:lvl1pPr>
            <a:lvl2pPr marL="914400" marR="0" lvl="1" indent="-381000" algn="l" rtl="0">
              <a:lnSpc>
                <a:spcPct val="100000"/>
              </a:lnSpc>
              <a:spcBef>
                <a:spcPts val="0"/>
              </a:spcBef>
              <a:spcAft>
                <a:spcPts val="0"/>
              </a:spcAft>
              <a:buClr>
                <a:srgbClr val="000000"/>
              </a:buClr>
              <a:buSzPts val="2400"/>
              <a:buFont typeface="Helvetica Neue"/>
              <a:buChar char="•"/>
              <a:defRPr sz="2400" b="0" i="0" u="none" strike="noStrike" cap="none">
                <a:solidFill>
                  <a:schemeClr val="dk1"/>
                </a:solidFill>
                <a:latin typeface="Helvetica Neue"/>
                <a:ea typeface="Helvetica Neue"/>
                <a:cs typeface="Helvetica Neue"/>
                <a:sym typeface="Helvetica Neue"/>
              </a:defRPr>
            </a:lvl2pPr>
            <a:lvl3pPr marL="1371600" marR="0" lvl="2"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3pPr>
            <a:lvl4pPr marL="1828800" marR="0" lvl="3"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4pPr>
            <a:lvl5pPr marL="2286000" marR="0" lvl="4"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5pPr>
            <a:lvl6pPr marL="2743200" marR="0" lvl="5"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6pPr>
            <a:lvl7pPr marL="3200400" marR="0" lvl="6"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7pPr>
            <a:lvl8pPr marL="3657600" marR="0" lvl="7"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8pPr>
            <a:lvl9pPr marL="4114800" marR="0" lvl="8"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4"/>
        <p:cNvGrpSpPr/>
        <p:nvPr/>
      </p:nvGrpSpPr>
      <p:grpSpPr>
        <a:xfrm>
          <a:off x="0" y="0"/>
          <a:ext cx="0" cy="0"/>
          <a:chOff x="0" y="0"/>
          <a:chExt cx="0" cy="0"/>
        </a:xfrm>
      </p:grpSpPr>
      <p:sp>
        <p:nvSpPr>
          <p:cNvPr id="65" name="Google Shape;65;p16"/>
          <p:cNvSpPr txBox="1">
            <a:spLocks noGrp="1"/>
          </p:cNvSpPr>
          <p:nvPr>
            <p:ph type="title"/>
          </p:nvPr>
        </p:nvSpPr>
        <p:spPr>
          <a:xfrm>
            <a:off x="650875" y="390525"/>
            <a:ext cx="11703000" cy="16257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66" name="Google Shape;66;p16"/>
          <p:cNvSpPr txBox="1">
            <a:spLocks noGrp="1"/>
          </p:cNvSpPr>
          <p:nvPr>
            <p:ph type="body" idx="1"/>
          </p:nvPr>
        </p:nvSpPr>
        <p:spPr>
          <a:xfrm>
            <a:off x="650875" y="2182813"/>
            <a:ext cx="5745300" cy="9096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rgbClr val="000000"/>
              </a:buClr>
              <a:buSzPts val="2600"/>
              <a:buFont typeface="Helvetica Neue"/>
              <a:buNone/>
              <a:defRPr sz="2400" b="1" i="0" u="none" strike="noStrike" cap="none">
                <a:solidFill>
                  <a:schemeClr val="dk1"/>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000000"/>
              </a:buClr>
              <a:buSzPts val="2600"/>
              <a:buFont typeface="Helvetica Neue"/>
              <a:buNone/>
              <a:defRPr sz="2000" b="1" i="0" u="none" strike="noStrike" cap="none">
                <a:solidFill>
                  <a:schemeClr val="dk1"/>
                </a:solidFill>
                <a:latin typeface="Helvetica Neue"/>
                <a:ea typeface="Helvetica Neue"/>
                <a:cs typeface="Helvetica Neue"/>
                <a:sym typeface="Helvetica Neue"/>
              </a:defRPr>
            </a:lvl2pPr>
            <a:lvl3pPr marL="1371600" marR="0" lvl="2" indent="-228600" algn="l" rtl="0">
              <a:lnSpc>
                <a:spcPct val="100000"/>
              </a:lnSpc>
              <a:spcBef>
                <a:spcPts val="0"/>
              </a:spcBef>
              <a:spcAft>
                <a:spcPts val="0"/>
              </a:spcAft>
              <a:buClr>
                <a:srgbClr val="000000"/>
              </a:buClr>
              <a:buSzPts val="2600"/>
              <a:buFont typeface="Helvetica Neue"/>
              <a:buNone/>
              <a:defRPr sz="1800" b="1" i="0" u="none" strike="noStrike" cap="none">
                <a:solidFill>
                  <a:schemeClr val="dk1"/>
                </a:solidFill>
                <a:latin typeface="Helvetica Neue"/>
                <a:ea typeface="Helvetica Neue"/>
                <a:cs typeface="Helvetica Neue"/>
                <a:sym typeface="Helvetica Neue"/>
              </a:defRPr>
            </a:lvl3pPr>
            <a:lvl4pPr marL="1828800" marR="0" lvl="3"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4pPr>
            <a:lvl5pPr marL="2286000" marR="0" lvl="4"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6pPr>
            <a:lvl7pPr marL="3200400" marR="0" lvl="6"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7pPr>
            <a:lvl8pPr marL="3657600" marR="0" lvl="7"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8pPr>
            <a:lvl9pPr marL="4114800" marR="0" lvl="8"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9pPr>
          </a:lstStyle>
          <a:p>
            <a:endParaRPr/>
          </a:p>
        </p:txBody>
      </p:sp>
      <p:sp>
        <p:nvSpPr>
          <p:cNvPr id="67" name="Google Shape;67;p16"/>
          <p:cNvSpPr txBox="1">
            <a:spLocks noGrp="1"/>
          </p:cNvSpPr>
          <p:nvPr>
            <p:ph type="body" idx="2"/>
          </p:nvPr>
        </p:nvSpPr>
        <p:spPr>
          <a:xfrm>
            <a:off x="650875" y="3092450"/>
            <a:ext cx="5745300" cy="56199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0"/>
              </a:spcBef>
              <a:spcAft>
                <a:spcPts val="0"/>
              </a:spcAft>
              <a:buClr>
                <a:srgbClr val="000000"/>
              </a:buClr>
              <a:buSzPts val="2400"/>
              <a:buFont typeface="Helvetica Neue"/>
              <a:buChar char="•"/>
              <a:defRPr sz="2400" b="0" i="0" u="none" strike="noStrike" cap="none">
                <a:solidFill>
                  <a:schemeClr val="dk1"/>
                </a:solidFill>
                <a:latin typeface="Helvetica Neue"/>
                <a:ea typeface="Helvetica Neue"/>
                <a:cs typeface="Helvetica Neue"/>
                <a:sym typeface="Helvetica Neue"/>
              </a:defRPr>
            </a:lvl1pPr>
            <a:lvl2pPr marL="914400" marR="0" lvl="1"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2pPr>
            <a:lvl3pPr marL="1371600" marR="0" lvl="2"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3pPr>
            <a:lvl4pPr marL="1828800" marR="0" lvl="3"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4pPr>
            <a:lvl5pPr marL="2286000" marR="0" lvl="4"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5pPr>
            <a:lvl6pPr marL="2743200" marR="0" lvl="5"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6pPr>
            <a:lvl7pPr marL="3200400" marR="0" lvl="6"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7pPr>
            <a:lvl8pPr marL="3657600" marR="0" lvl="7"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8pPr>
            <a:lvl9pPr marL="4114800" marR="0" lvl="8"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9pPr>
          </a:lstStyle>
          <a:p>
            <a:endParaRPr/>
          </a:p>
        </p:txBody>
      </p:sp>
      <p:sp>
        <p:nvSpPr>
          <p:cNvPr id="68" name="Google Shape;68;p16"/>
          <p:cNvSpPr txBox="1">
            <a:spLocks noGrp="1"/>
          </p:cNvSpPr>
          <p:nvPr>
            <p:ph type="body" idx="3"/>
          </p:nvPr>
        </p:nvSpPr>
        <p:spPr>
          <a:xfrm>
            <a:off x="6605588" y="2182813"/>
            <a:ext cx="5748300" cy="9096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rgbClr val="000000"/>
              </a:buClr>
              <a:buSzPts val="2600"/>
              <a:buFont typeface="Helvetica Neue"/>
              <a:buNone/>
              <a:defRPr sz="2400" b="1" i="0" u="none" strike="noStrike" cap="none">
                <a:solidFill>
                  <a:schemeClr val="dk1"/>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000000"/>
              </a:buClr>
              <a:buSzPts val="2600"/>
              <a:buFont typeface="Helvetica Neue"/>
              <a:buNone/>
              <a:defRPr sz="2000" b="1" i="0" u="none" strike="noStrike" cap="none">
                <a:solidFill>
                  <a:schemeClr val="dk1"/>
                </a:solidFill>
                <a:latin typeface="Helvetica Neue"/>
                <a:ea typeface="Helvetica Neue"/>
                <a:cs typeface="Helvetica Neue"/>
                <a:sym typeface="Helvetica Neue"/>
              </a:defRPr>
            </a:lvl2pPr>
            <a:lvl3pPr marL="1371600" marR="0" lvl="2" indent="-228600" algn="l" rtl="0">
              <a:lnSpc>
                <a:spcPct val="100000"/>
              </a:lnSpc>
              <a:spcBef>
                <a:spcPts val="0"/>
              </a:spcBef>
              <a:spcAft>
                <a:spcPts val="0"/>
              </a:spcAft>
              <a:buClr>
                <a:srgbClr val="000000"/>
              </a:buClr>
              <a:buSzPts val="2600"/>
              <a:buFont typeface="Helvetica Neue"/>
              <a:buNone/>
              <a:defRPr sz="1800" b="1" i="0" u="none" strike="noStrike" cap="none">
                <a:solidFill>
                  <a:schemeClr val="dk1"/>
                </a:solidFill>
                <a:latin typeface="Helvetica Neue"/>
                <a:ea typeface="Helvetica Neue"/>
                <a:cs typeface="Helvetica Neue"/>
                <a:sym typeface="Helvetica Neue"/>
              </a:defRPr>
            </a:lvl3pPr>
            <a:lvl4pPr marL="1828800" marR="0" lvl="3"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4pPr>
            <a:lvl5pPr marL="2286000" marR="0" lvl="4"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6pPr>
            <a:lvl7pPr marL="3200400" marR="0" lvl="6"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7pPr>
            <a:lvl8pPr marL="3657600" marR="0" lvl="7"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8pPr>
            <a:lvl9pPr marL="4114800" marR="0" lvl="8" indent="-228600" algn="l" rtl="0">
              <a:lnSpc>
                <a:spcPct val="100000"/>
              </a:lnSpc>
              <a:spcBef>
                <a:spcPts val="0"/>
              </a:spcBef>
              <a:spcAft>
                <a:spcPts val="0"/>
              </a:spcAft>
              <a:buClr>
                <a:srgbClr val="000000"/>
              </a:buClr>
              <a:buSzPts val="2600"/>
              <a:buFont typeface="Helvetica Neue"/>
              <a:buNone/>
              <a:defRPr sz="1600" b="1" i="0" u="none" strike="noStrike" cap="none">
                <a:solidFill>
                  <a:schemeClr val="dk1"/>
                </a:solidFill>
                <a:latin typeface="Helvetica Neue"/>
                <a:ea typeface="Helvetica Neue"/>
                <a:cs typeface="Helvetica Neue"/>
                <a:sym typeface="Helvetica Neue"/>
              </a:defRPr>
            </a:lvl9pPr>
          </a:lstStyle>
          <a:p>
            <a:endParaRPr/>
          </a:p>
        </p:txBody>
      </p:sp>
      <p:sp>
        <p:nvSpPr>
          <p:cNvPr id="69" name="Google Shape;69;p16"/>
          <p:cNvSpPr txBox="1">
            <a:spLocks noGrp="1"/>
          </p:cNvSpPr>
          <p:nvPr>
            <p:ph type="body" idx="4"/>
          </p:nvPr>
        </p:nvSpPr>
        <p:spPr>
          <a:xfrm>
            <a:off x="6605588" y="3092450"/>
            <a:ext cx="5748300" cy="56199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0"/>
              </a:spcBef>
              <a:spcAft>
                <a:spcPts val="0"/>
              </a:spcAft>
              <a:buClr>
                <a:srgbClr val="000000"/>
              </a:buClr>
              <a:buSzPts val="2400"/>
              <a:buFont typeface="Helvetica Neue"/>
              <a:buChar char="•"/>
              <a:defRPr sz="2400" b="0" i="0" u="none" strike="noStrike" cap="none">
                <a:solidFill>
                  <a:schemeClr val="dk1"/>
                </a:solidFill>
                <a:latin typeface="Helvetica Neue"/>
                <a:ea typeface="Helvetica Neue"/>
                <a:cs typeface="Helvetica Neue"/>
                <a:sym typeface="Helvetica Neue"/>
              </a:defRPr>
            </a:lvl1pPr>
            <a:lvl2pPr marL="914400" marR="0" lvl="1"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2pPr>
            <a:lvl3pPr marL="1371600" marR="0" lvl="2" indent="-342900" algn="l" rtl="0">
              <a:lnSpc>
                <a:spcPct val="100000"/>
              </a:lnSpc>
              <a:spcBef>
                <a:spcPts val="0"/>
              </a:spcBef>
              <a:spcAft>
                <a:spcPts val="0"/>
              </a:spcAft>
              <a:buClr>
                <a:srgbClr val="000000"/>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3pPr>
            <a:lvl4pPr marL="1828800" marR="0" lvl="3"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4pPr>
            <a:lvl5pPr marL="2286000" marR="0" lvl="4"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5pPr>
            <a:lvl6pPr marL="2743200" marR="0" lvl="5"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6pPr>
            <a:lvl7pPr marL="3200400" marR="0" lvl="6"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7pPr>
            <a:lvl8pPr marL="3657600" marR="0" lvl="7"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8pPr>
            <a:lvl9pPr marL="4114800" marR="0" lvl="8" indent="-330200" algn="l" rtl="0">
              <a:lnSpc>
                <a:spcPct val="100000"/>
              </a:lnSpc>
              <a:spcBef>
                <a:spcPts val="0"/>
              </a:spcBef>
              <a:spcAft>
                <a:spcPts val="0"/>
              </a:spcAft>
              <a:buClr>
                <a:srgbClr val="000000"/>
              </a:buClr>
              <a:buSzPts val="1600"/>
              <a:buFont typeface="Helvetica Neue"/>
              <a:buChar char="•"/>
              <a:defRPr sz="16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7"/>
          <p:cNvSpPr txBox="1">
            <a:spLocks noGrp="1"/>
          </p:cNvSpPr>
          <p:nvPr>
            <p:ph type="title"/>
          </p:nvPr>
        </p:nvSpPr>
        <p:spPr>
          <a:xfrm>
            <a:off x="571500" y="0"/>
            <a:ext cx="11861700" cy="1727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650875" y="388937"/>
            <a:ext cx="4278300" cy="16527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2000" b="1"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75" name="Google Shape;75;p19"/>
          <p:cNvSpPr txBox="1">
            <a:spLocks noGrp="1"/>
          </p:cNvSpPr>
          <p:nvPr>
            <p:ph type="body" idx="1"/>
          </p:nvPr>
        </p:nvSpPr>
        <p:spPr>
          <a:xfrm>
            <a:off x="5084762" y="388937"/>
            <a:ext cx="7269300" cy="83232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0"/>
              </a:spcBef>
              <a:spcAft>
                <a:spcPts val="0"/>
              </a:spcAft>
              <a:buClr>
                <a:srgbClr val="000000"/>
              </a:buClr>
              <a:buSzPts val="3200"/>
              <a:buFont typeface="Helvetica Neue"/>
              <a:buChar char="•"/>
              <a:defRPr sz="3200" b="0" i="0" u="none" strike="noStrike" cap="none">
                <a:solidFill>
                  <a:schemeClr val="dk1"/>
                </a:solidFill>
                <a:latin typeface="Helvetica Neue"/>
                <a:ea typeface="Helvetica Neue"/>
                <a:cs typeface="Helvetica Neue"/>
                <a:sym typeface="Helvetica Neue"/>
              </a:defRPr>
            </a:lvl1pPr>
            <a:lvl2pPr marL="914400" marR="0" lvl="1" indent="-406400" algn="l" rtl="0">
              <a:lnSpc>
                <a:spcPct val="100000"/>
              </a:lnSpc>
              <a:spcBef>
                <a:spcPts val="0"/>
              </a:spcBef>
              <a:spcAft>
                <a:spcPts val="0"/>
              </a:spcAft>
              <a:buClr>
                <a:srgbClr val="000000"/>
              </a:buClr>
              <a:buSzPts val="2800"/>
              <a:buFont typeface="Helvetica Neue"/>
              <a:buChar char="•"/>
              <a:defRPr sz="2800" b="0" i="0" u="none" strike="noStrike" cap="none">
                <a:solidFill>
                  <a:schemeClr val="dk1"/>
                </a:solidFill>
                <a:latin typeface="Helvetica Neue"/>
                <a:ea typeface="Helvetica Neue"/>
                <a:cs typeface="Helvetica Neue"/>
                <a:sym typeface="Helvetica Neue"/>
              </a:defRPr>
            </a:lvl2pPr>
            <a:lvl3pPr marL="1371600" marR="0" lvl="2" indent="-381000" algn="l" rtl="0">
              <a:lnSpc>
                <a:spcPct val="100000"/>
              </a:lnSpc>
              <a:spcBef>
                <a:spcPts val="0"/>
              </a:spcBef>
              <a:spcAft>
                <a:spcPts val="0"/>
              </a:spcAft>
              <a:buClr>
                <a:srgbClr val="000000"/>
              </a:buClr>
              <a:buSzPts val="2400"/>
              <a:buFont typeface="Helvetica Neue"/>
              <a:buChar char="•"/>
              <a:defRPr sz="2400" b="0" i="0" u="none" strike="noStrike" cap="none">
                <a:solidFill>
                  <a:schemeClr val="dk1"/>
                </a:solidFill>
                <a:latin typeface="Helvetica Neue"/>
                <a:ea typeface="Helvetica Neue"/>
                <a:cs typeface="Helvetica Neue"/>
                <a:sym typeface="Helvetica Neue"/>
              </a:defRPr>
            </a:lvl3pPr>
            <a:lvl4pPr marL="1828800" marR="0" lvl="3"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4pPr>
            <a:lvl5pPr marL="2286000" marR="0" lvl="4"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5pPr>
            <a:lvl6pPr marL="2743200" marR="0" lvl="5"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6pPr>
            <a:lvl7pPr marL="3200400" marR="0" lvl="6"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7pPr>
            <a:lvl8pPr marL="3657600" marR="0" lvl="7"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8pPr>
            <a:lvl9pPr marL="4114800" marR="0" lvl="8" indent="-355600" algn="l" rtl="0">
              <a:lnSpc>
                <a:spcPct val="100000"/>
              </a:lnSpc>
              <a:spcBef>
                <a:spcPts val="0"/>
              </a:spcBef>
              <a:spcAft>
                <a:spcPts val="0"/>
              </a:spcAft>
              <a:buClr>
                <a:srgbClr val="000000"/>
              </a:buClr>
              <a:buSzPts val="2000"/>
              <a:buFont typeface="Helvetica Neue"/>
              <a:buChar char="•"/>
              <a:defRPr sz="2000" b="0" i="0" u="none" strike="noStrike" cap="none">
                <a:solidFill>
                  <a:schemeClr val="dk1"/>
                </a:solidFill>
                <a:latin typeface="Helvetica Neue"/>
                <a:ea typeface="Helvetica Neue"/>
                <a:cs typeface="Helvetica Neue"/>
                <a:sym typeface="Helvetica Neue"/>
              </a:defRPr>
            </a:lvl9pPr>
          </a:lstStyle>
          <a:p>
            <a:endParaRPr/>
          </a:p>
        </p:txBody>
      </p:sp>
      <p:sp>
        <p:nvSpPr>
          <p:cNvPr id="76" name="Google Shape;76;p19"/>
          <p:cNvSpPr txBox="1">
            <a:spLocks noGrp="1"/>
          </p:cNvSpPr>
          <p:nvPr>
            <p:ph type="body" idx="2"/>
          </p:nvPr>
        </p:nvSpPr>
        <p:spPr>
          <a:xfrm>
            <a:off x="650875" y="2041525"/>
            <a:ext cx="4278300" cy="66708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2600"/>
              <a:buFont typeface="Helvetica Neue"/>
              <a:buNone/>
              <a:defRPr sz="1400" b="0" i="0" u="none" strike="noStrike" cap="none">
                <a:solidFill>
                  <a:schemeClr val="dk1"/>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000000"/>
              </a:buClr>
              <a:buSzPts val="2600"/>
              <a:buFont typeface="Helvetica Neue"/>
              <a:buNone/>
              <a:defRPr sz="1200" b="0" i="0" u="none" strike="noStrike" cap="none">
                <a:solidFill>
                  <a:schemeClr val="dk1"/>
                </a:solidFill>
                <a:latin typeface="Helvetica Neue"/>
                <a:ea typeface="Helvetica Neue"/>
                <a:cs typeface="Helvetica Neue"/>
                <a:sym typeface="Helvetica Neue"/>
              </a:defRPr>
            </a:lvl2pPr>
            <a:lvl3pPr marL="1371600" marR="0" lvl="2" indent="-228600" algn="l" rtl="0">
              <a:lnSpc>
                <a:spcPct val="100000"/>
              </a:lnSpc>
              <a:spcBef>
                <a:spcPts val="0"/>
              </a:spcBef>
              <a:spcAft>
                <a:spcPts val="0"/>
              </a:spcAft>
              <a:buClr>
                <a:srgbClr val="000000"/>
              </a:buClr>
              <a:buSzPts val="2600"/>
              <a:buFont typeface="Helvetica Neue"/>
              <a:buNone/>
              <a:defRPr sz="1000" b="0" i="0" u="none" strike="noStrike" cap="none">
                <a:solidFill>
                  <a:schemeClr val="dk1"/>
                </a:solidFill>
                <a:latin typeface="Helvetica Neue"/>
                <a:ea typeface="Helvetica Neue"/>
                <a:cs typeface="Helvetica Neue"/>
                <a:sym typeface="Helvetica Neue"/>
              </a:defRPr>
            </a:lvl3pPr>
            <a:lvl4pPr marL="1828800" marR="0" lvl="3"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4pPr>
            <a:lvl5pPr marL="2286000" marR="0" lvl="4"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6pPr>
            <a:lvl7pPr marL="3200400" marR="0" lvl="6"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7pPr>
            <a:lvl8pPr marL="3657600" marR="0" lvl="7"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8pPr>
            <a:lvl9pPr marL="4114800" marR="0" lvl="8"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2549525" y="6827838"/>
            <a:ext cx="7802700" cy="8064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2000" b="1"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79" name="Google Shape;79;p20"/>
          <p:cNvSpPr>
            <a:spLocks noGrp="1"/>
          </p:cNvSpPr>
          <p:nvPr>
            <p:ph type="pic" idx="2"/>
          </p:nvPr>
        </p:nvSpPr>
        <p:spPr>
          <a:xfrm>
            <a:off x="2549525" y="871537"/>
            <a:ext cx="7802700" cy="58515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0000"/>
              </a:buClr>
              <a:buSzPts val="1400"/>
              <a:buFont typeface="Helvetica Neue"/>
              <a:buNone/>
              <a:defRPr sz="3200" b="0" i="0" u="none" strike="noStrike" cap="none">
                <a:solidFill>
                  <a:schemeClr val="dk1"/>
                </a:solidFill>
                <a:latin typeface="Helvetica Neue"/>
                <a:ea typeface="Helvetica Neue"/>
                <a:cs typeface="Helvetica Neue"/>
                <a:sym typeface="Helvetica Neue"/>
              </a:defRPr>
            </a:lvl1pPr>
            <a:lvl2pPr marL="457200" marR="0" lvl="1" indent="0" algn="l" rtl="0">
              <a:lnSpc>
                <a:spcPct val="100000"/>
              </a:lnSpc>
              <a:spcBef>
                <a:spcPts val="0"/>
              </a:spcBef>
              <a:spcAft>
                <a:spcPts val="0"/>
              </a:spcAft>
              <a:buClr>
                <a:srgbClr val="000000"/>
              </a:buClr>
              <a:buSzPts val="1400"/>
              <a:buFont typeface="Helvetica Neue"/>
              <a:buNone/>
              <a:defRPr sz="2800" b="0" i="0" u="none" strike="noStrike" cap="none">
                <a:solidFill>
                  <a:schemeClr val="dk1"/>
                </a:solidFill>
                <a:latin typeface="Helvetica Neue"/>
                <a:ea typeface="Helvetica Neue"/>
                <a:cs typeface="Helvetica Neue"/>
                <a:sym typeface="Helvetica Neue"/>
              </a:defRPr>
            </a:lvl2pPr>
            <a:lvl3pPr marL="914400" marR="0" lvl="2" indent="0" algn="l" rtl="0">
              <a:lnSpc>
                <a:spcPct val="100000"/>
              </a:lnSpc>
              <a:spcBef>
                <a:spcPts val="0"/>
              </a:spcBef>
              <a:spcAft>
                <a:spcPts val="0"/>
              </a:spcAft>
              <a:buClr>
                <a:srgbClr val="000000"/>
              </a:buClr>
              <a:buSzPts val="1400"/>
              <a:buFont typeface="Helvetica Neue"/>
              <a:buNone/>
              <a:defRPr sz="2400" b="0" i="0" u="none" strike="noStrike" cap="none">
                <a:solidFill>
                  <a:schemeClr val="dk1"/>
                </a:solidFill>
                <a:latin typeface="Helvetica Neue"/>
                <a:ea typeface="Helvetica Neue"/>
                <a:cs typeface="Helvetica Neue"/>
                <a:sym typeface="Helvetica Neue"/>
              </a:defRPr>
            </a:lvl3pPr>
            <a:lvl4pPr marL="1371600" marR="0" lvl="3"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4pPr>
            <a:lvl5pPr marL="1828800" marR="0" lvl="4"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5pPr>
            <a:lvl6pPr marL="2286000" marR="0" lvl="5"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6pPr>
            <a:lvl7pPr marL="2743200" marR="0" lvl="6"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7pPr>
            <a:lvl8pPr marL="3200400" marR="0" lvl="7"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8pPr>
            <a:lvl9pPr marL="3657600" marR="0" lvl="8" indent="0" algn="l" rtl="0">
              <a:lnSpc>
                <a:spcPct val="100000"/>
              </a:lnSpc>
              <a:spcBef>
                <a:spcPts val="0"/>
              </a:spcBef>
              <a:spcAft>
                <a:spcPts val="0"/>
              </a:spcAft>
              <a:buClr>
                <a:srgbClr val="000000"/>
              </a:buClr>
              <a:buSzPts val="1400"/>
              <a:buFont typeface="Helvetica Neue"/>
              <a:buNone/>
              <a:defRPr sz="2000" b="0" i="0" u="none" strike="noStrike" cap="none">
                <a:solidFill>
                  <a:schemeClr val="dk1"/>
                </a:solidFill>
                <a:latin typeface="Helvetica Neue"/>
                <a:ea typeface="Helvetica Neue"/>
                <a:cs typeface="Helvetica Neue"/>
                <a:sym typeface="Helvetica Neue"/>
              </a:defRPr>
            </a:lvl9pPr>
          </a:lstStyle>
          <a:p>
            <a:endParaRPr/>
          </a:p>
        </p:txBody>
      </p:sp>
      <p:sp>
        <p:nvSpPr>
          <p:cNvPr id="80" name="Google Shape;80;p20"/>
          <p:cNvSpPr txBox="1">
            <a:spLocks noGrp="1"/>
          </p:cNvSpPr>
          <p:nvPr>
            <p:ph type="body" idx="1"/>
          </p:nvPr>
        </p:nvSpPr>
        <p:spPr>
          <a:xfrm>
            <a:off x="2549525" y="7634288"/>
            <a:ext cx="7802700" cy="11445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2600"/>
              <a:buFont typeface="Helvetica Neue"/>
              <a:buNone/>
              <a:defRPr sz="1400" b="0" i="0" u="none" strike="noStrike" cap="none">
                <a:solidFill>
                  <a:schemeClr val="dk1"/>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000000"/>
              </a:buClr>
              <a:buSzPts val="2600"/>
              <a:buFont typeface="Helvetica Neue"/>
              <a:buNone/>
              <a:defRPr sz="1200" b="0" i="0" u="none" strike="noStrike" cap="none">
                <a:solidFill>
                  <a:schemeClr val="dk1"/>
                </a:solidFill>
                <a:latin typeface="Helvetica Neue"/>
                <a:ea typeface="Helvetica Neue"/>
                <a:cs typeface="Helvetica Neue"/>
                <a:sym typeface="Helvetica Neue"/>
              </a:defRPr>
            </a:lvl2pPr>
            <a:lvl3pPr marL="1371600" marR="0" lvl="2" indent="-228600" algn="l" rtl="0">
              <a:lnSpc>
                <a:spcPct val="100000"/>
              </a:lnSpc>
              <a:spcBef>
                <a:spcPts val="0"/>
              </a:spcBef>
              <a:spcAft>
                <a:spcPts val="0"/>
              </a:spcAft>
              <a:buClr>
                <a:srgbClr val="000000"/>
              </a:buClr>
              <a:buSzPts val="2600"/>
              <a:buFont typeface="Helvetica Neue"/>
              <a:buNone/>
              <a:defRPr sz="1000" b="0" i="0" u="none" strike="noStrike" cap="none">
                <a:solidFill>
                  <a:schemeClr val="dk1"/>
                </a:solidFill>
                <a:latin typeface="Helvetica Neue"/>
                <a:ea typeface="Helvetica Neue"/>
                <a:cs typeface="Helvetica Neue"/>
                <a:sym typeface="Helvetica Neue"/>
              </a:defRPr>
            </a:lvl3pPr>
            <a:lvl4pPr marL="1828800" marR="0" lvl="3"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4pPr>
            <a:lvl5pPr marL="2286000" marR="0" lvl="4"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6pPr>
            <a:lvl7pPr marL="3200400" marR="0" lvl="6"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7pPr>
            <a:lvl8pPr marL="3657600" marR="0" lvl="7"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8pPr>
            <a:lvl9pPr marL="4114800" marR="0" lvl="8" indent="-228600" algn="l" rtl="0">
              <a:lnSpc>
                <a:spcPct val="100000"/>
              </a:lnSpc>
              <a:spcBef>
                <a:spcPts val="0"/>
              </a:spcBef>
              <a:spcAft>
                <a:spcPts val="0"/>
              </a:spcAft>
              <a:buClr>
                <a:srgbClr val="000000"/>
              </a:buClr>
              <a:buSzPts val="2600"/>
              <a:buFont typeface="Helvetica Neue"/>
              <a:buNone/>
              <a:defRPr sz="9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21"/>
          <p:cNvSpPr txBox="1">
            <a:spLocks noGrp="1"/>
          </p:cNvSpPr>
          <p:nvPr>
            <p:ph type="title"/>
          </p:nvPr>
        </p:nvSpPr>
        <p:spPr>
          <a:xfrm>
            <a:off x="571500" y="0"/>
            <a:ext cx="11861700" cy="1727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83" name="Google Shape;83;p21"/>
          <p:cNvSpPr txBox="1">
            <a:spLocks noGrp="1"/>
          </p:cNvSpPr>
          <p:nvPr>
            <p:ph type="body" idx="1"/>
          </p:nvPr>
        </p:nvSpPr>
        <p:spPr>
          <a:xfrm rot="5400000">
            <a:off x="2787699" y="107999"/>
            <a:ext cx="7429500" cy="11861700"/>
          </a:xfrm>
          <a:prstGeom prst="rect">
            <a:avLst/>
          </a:prstGeom>
          <a:noFill/>
          <a:ln>
            <a:noFill/>
          </a:ln>
        </p:spPr>
        <p:txBody>
          <a:bodyPr spcFirstLastPara="1" wrap="square" lIns="91425" tIns="91425" rIns="91425" bIns="91425" anchor="t" anchorCtr="0"/>
          <a:lstStyle>
            <a:lvl1pPr marL="457200" marR="0" lvl="0"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1pPr>
            <a:lvl2pPr marL="914400" marR="0" lvl="1"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2pPr>
            <a:lvl3pPr marL="1371600" marR="0" lvl="2"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3pPr>
            <a:lvl4pPr marL="1828800" marR="0" lvl="3"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4pPr>
            <a:lvl5pPr marL="2286000" marR="0" lvl="4"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5pPr>
            <a:lvl6pPr marL="2743200" marR="0" lvl="5"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6pPr>
            <a:lvl7pPr marL="3200400" marR="0" lvl="6"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7pPr>
            <a:lvl8pPr marL="3657600" marR="0" lvl="7"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8pPr>
            <a:lvl9pPr marL="4114800" marR="0" lvl="8"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rot="5400000">
            <a:off x="6073749" y="3394049"/>
            <a:ext cx="9753600" cy="2965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86" name="Google Shape;86;p22"/>
          <p:cNvSpPr txBox="1">
            <a:spLocks noGrp="1"/>
          </p:cNvSpPr>
          <p:nvPr>
            <p:ph type="body" idx="1"/>
          </p:nvPr>
        </p:nvSpPr>
        <p:spPr>
          <a:xfrm rot="5400000">
            <a:off x="66749" y="504899"/>
            <a:ext cx="9753600" cy="8743800"/>
          </a:xfrm>
          <a:prstGeom prst="rect">
            <a:avLst/>
          </a:prstGeom>
          <a:noFill/>
          <a:ln>
            <a:noFill/>
          </a:ln>
        </p:spPr>
        <p:txBody>
          <a:bodyPr spcFirstLastPara="1" wrap="square" lIns="91425" tIns="91425" rIns="91425" bIns="91425" anchor="t" anchorCtr="0"/>
          <a:lstStyle>
            <a:lvl1pPr marL="457200" marR="0" lvl="0"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1pPr>
            <a:lvl2pPr marL="914400" marR="0" lvl="1"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2pPr>
            <a:lvl3pPr marL="1371600" marR="0" lvl="2"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3pPr>
            <a:lvl4pPr marL="1828800" marR="0" lvl="3"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4pPr>
            <a:lvl5pPr marL="2286000" marR="0" lvl="4"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5pPr>
            <a:lvl6pPr marL="2743200" marR="0" lvl="5"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6pPr>
            <a:lvl7pPr marL="3200400" marR="0" lvl="6"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7pPr>
            <a:lvl8pPr marL="3657600" marR="0" lvl="7"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8pPr>
            <a:lvl9pPr marL="4114800" marR="0" lvl="8"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571500" y="0"/>
            <a:ext cx="11861700" cy="1727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1pPr>
            <a:lvl2pPr marL="0" marR="0" lvl="1"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2pPr>
            <a:lvl3pPr marL="0" marR="0" lvl="2"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3pPr>
            <a:lvl4pPr marL="0" marR="0" lvl="3"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4pPr>
            <a:lvl5pPr marL="0" marR="0" lvl="4"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5pPr>
            <a:lvl6pPr marL="457200" marR="0" lvl="5"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6pPr>
            <a:lvl7pPr marL="914400" marR="0" lvl="6"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7pPr>
            <a:lvl8pPr marL="1371600" marR="0" lvl="7"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8pPr>
            <a:lvl9pPr marL="1828800" marR="0" lvl="8" indent="0" algn="l" rtl="0">
              <a:spcBef>
                <a:spcPts val="0"/>
              </a:spcBef>
              <a:spcAft>
                <a:spcPts val="0"/>
              </a:spcAft>
              <a:buClr>
                <a:schemeClr val="dk1"/>
              </a:buClr>
              <a:buSzPts val="1400"/>
              <a:buFont typeface="Helvetica Neue"/>
              <a:buNone/>
              <a:defRPr sz="4200" b="0" i="0" u="none" strike="noStrike" cap="none">
                <a:solidFill>
                  <a:schemeClr val="dk1"/>
                </a:solidFill>
                <a:latin typeface="Helvetica Neue"/>
                <a:ea typeface="Helvetica Neue"/>
                <a:cs typeface="Helvetica Neue"/>
                <a:sym typeface="Helvetica Neue"/>
              </a:defRPr>
            </a:lvl9pPr>
          </a:lstStyle>
          <a:p>
            <a:endParaRPr/>
          </a:p>
        </p:txBody>
      </p:sp>
      <p:sp>
        <p:nvSpPr>
          <p:cNvPr id="56" name="Google Shape;56;p13"/>
          <p:cNvSpPr txBox="1">
            <a:spLocks noGrp="1"/>
          </p:cNvSpPr>
          <p:nvPr>
            <p:ph type="body" idx="1"/>
          </p:nvPr>
        </p:nvSpPr>
        <p:spPr>
          <a:xfrm>
            <a:off x="571500" y="2324100"/>
            <a:ext cx="11861700" cy="7429500"/>
          </a:xfrm>
          <a:prstGeom prst="rect">
            <a:avLst/>
          </a:prstGeom>
          <a:noFill/>
          <a:ln>
            <a:noFill/>
          </a:ln>
        </p:spPr>
        <p:txBody>
          <a:bodyPr spcFirstLastPara="1" wrap="square" lIns="91425" tIns="91425" rIns="91425" bIns="91425" anchor="t" anchorCtr="0"/>
          <a:lstStyle>
            <a:lvl1pPr marL="457200" marR="0" lvl="0"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1pPr>
            <a:lvl2pPr marL="914400" marR="0" lvl="1"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2pPr>
            <a:lvl3pPr marL="1371600" marR="0" lvl="2"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3pPr>
            <a:lvl4pPr marL="1828800" marR="0" lvl="3"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4pPr>
            <a:lvl5pPr marL="2286000" marR="0" lvl="4"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5pPr>
            <a:lvl6pPr marL="2743200" marR="0" lvl="5"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6pPr>
            <a:lvl7pPr marL="3200400" marR="0" lvl="6"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7pPr>
            <a:lvl8pPr marL="3657600" marR="0" lvl="7"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8pPr>
            <a:lvl9pPr marL="4114800" marR="0" lvl="8" indent="-393700" algn="l" rtl="0">
              <a:lnSpc>
                <a:spcPct val="100000"/>
              </a:lnSpc>
              <a:spcBef>
                <a:spcPts val="0"/>
              </a:spcBef>
              <a:spcAft>
                <a:spcPts val="0"/>
              </a:spcAft>
              <a:buClr>
                <a:srgbClr val="000000"/>
              </a:buClr>
              <a:buSzPts val="2600"/>
              <a:buFont typeface="Helvetica Neue"/>
              <a:buChar char="•"/>
              <a:defRPr sz="2600" b="0" i="0" u="none" strike="noStrike" cap="none">
                <a:solidFill>
                  <a:schemeClr val="dk1"/>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ndha@cs.ucla.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api.openweathermap.org/data/2.5/weather"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api.openweathermap.org/data/2.5/weather?lat=xxx&amp;lon=xxx&amp;units=Imperial&amp;appid=xxx"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www.google.com/maps/search/hotels+near+me/@34.0635363,-118.4455592,15z"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maps.googleapis.com/maps/api/place/nearbysearch/json" TargetMode="Externa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s://maps.googleapis.com/maps/api/place/nearbysearch/json?location=34.0635363,-118.4455592&amp;radius=2000&amp;type=hotels&amp;keyword=stay&amp;key=%20AIzaSyCA7Ju4jwAoUxDu4GZbCZcwahHdz7OGQfc" TargetMode="External"/><Relationship Id="rId4" Type="http://schemas.openxmlformats.org/officeDocument/2006/relationships/hyperlink" Target="https://www.google.com/maps/search/hotels+near+me/@34.0635363,-118.4455592,15z"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35C50C3-C78B-B640-8315-D90D8B7D4572}"/>
              </a:ext>
            </a:extLst>
          </p:cNvPr>
          <p:cNvSpPr/>
          <p:nvPr/>
        </p:nvSpPr>
        <p:spPr>
          <a:xfrm>
            <a:off x="671897" y="3391704"/>
            <a:ext cx="11660905" cy="1938992"/>
          </a:xfrm>
          <a:prstGeom prst="rect">
            <a:avLst/>
          </a:prstGeom>
        </p:spPr>
        <p:txBody>
          <a:bodyPr wrap="square">
            <a:spAutoFit/>
          </a:bodyPr>
          <a:lstStyle/>
          <a:p>
            <a:pPr algn="ctr"/>
            <a:r>
              <a:rPr lang="en-US" sz="6000" dirty="0">
                <a:latin typeface="Helvetica Neue"/>
                <a:ea typeface="Helvetica Neue"/>
                <a:cs typeface="Helvetica Neue"/>
                <a:sym typeface="Helvetica Neue"/>
              </a:rPr>
              <a:t>Introduction to Web API &amp; Database</a:t>
            </a:r>
            <a:endParaRPr lang="en-US" sz="6000" dirty="0"/>
          </a:p>
        </p:txBody>
      </p:sp>
      <p:sp>
        <p:nvSpPr>
          <p:cNvPr id="5" name="Google Shape;93;p23">
            <a:extLst>
              <a:ext uri="{FF2B5EF4-FFF2-40B4-BE49-F238E27FC236}">
                <a16:creationId xmlns:a16="http://schemas.microsoft.com/office/drawing/2014/main" id="{22C4ADEF-D9E3-DE4F-B01A-2134D98B2ACA}"/>
              </a:ext>
            </a:extLst>
          </p:cNvPr>
          <p:cNvSpPr txBox="1"/>
          <p:nvPr/>
        </p:nvSpPr>
        <p:spPr>
          <a:xfrm>
            <a:off x="-1" y="6023517"/>
            <a:ext cx="13004700" cy="2692500"/>
          </a:xfrm>
          <a:prstGeom prst="rect">
            <a:avLst/>
          </a:prstGeom>
          <a:noFill/>
          <a:ln>
            <a:noFill/>
          </a:ln>
        </p:spPr>
        <p:txBody>
          <a:bodyPr spcFirstLastPara="1" wrap="square" lIns="50800" tIns="50800" rIns="50800" bIns="50800" anchor="t" anchorCtr="0">
            <a:noAutofit/>
          </a:bodyPr>
          <a:lstStyle/>
          <a:p>
            <a:pPr marL="0" marR="0" lvl="0" indent="0" algn="ctr" rtl="0">
              <a:lnSpc>
                <a:spcPct val="100000"/>
              </a:lnSpc>
              <a:spcBef>
                <a:spcPts val="0"/>
              </a:spcBef>
              <a:spcAft>
                <a:spcPts val="0"/>
              </a:spcAft>
              <a:buClr>
                <a:schemeClr val="dk1"/>
              </a:buClr>
              <a:buFont typeface="Helvetica Neue"/>
              <a:buNone/>
            </a:pPr>
            <a:r>
              <a:rPr lang="en-US" sz="3200" b="1" dirty="0">
                <a:solidFill>
                  <a:schemeClr val="dk1"/>
                </a:solidFill>
                <a:latin typeface="Helvetica Neue"/>
                <a:ea typeface="Helvetica Neue"/>
                <a:cs typeface="Helvetica Neue"/>
                <a:sym typeface="Helvetica Neue"/>
              </a:rPr>
              <a:t>Manoj Reddy</a:t>
            </a:r>
          </a:p>
          <a:p>
            <a:pPr marL="0" marR="0" lvl="0" indent="0" algn="ctr" rtl="0">
              <a:lnSpc>
                <a:spcPct val="100000"/>
              </a:lnSpc>
              <a:spcBef>
                <a:spcPts val="0"/>
              </a:spcBef>
              <a:spcAft>
                <a:spcPts val="0"/>
              </a:spcAft>
              <a:buClr>
                <a:schemeClr val="dk1"/>
              </a:buClr>
              <a:buFont typeface="Helvetica Neue"/>
              <a:buNone/>
            </a:pPr>
            <a:r>
              <a:rPr lang="en-US" sz="3200" b="1" i="0" u="none" strike="noStrike" cap="none" dirty="0">
                <a:solidFill>
                  <a:schemeClr val="dk1"/>
                </a:solidFill>
                <a:latin typeface="Helvetica Neue"/>
                <a:ea typeface="Helvetica Neue"/>
                <a:cs typeface="Helvetica Neue"/>
                <a:sym typeface="Helvetica Neue"/>
              </a:rPr>
              <a:t>PhD Candidate</a:t>
            </a:r>
            <a:endParaRPr sz="3200" b="1" i="0" u="none" strike="noStrike" cap="none" dirty="0">
              <a:solidFill>
                <a:schemeClr val="dk1"/>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chemeClr val="dk1"/>
              </a:buClr>
              <a:buFont typeface="Helvetica Neue"/>
              <a:buNone/>
            </a:pPr>
            <a:r>
              <a:rPr lang="en-US" sz="3200" dirty="0">
                <a:solidFill>
                  <a:schemeClr val="dk1"/>
                </a:solidFill>
                <a:latin typeface="Helvetica Neue"/>
                <a:ea typeface="Helvetica Neue"/>
                <a:cs typeface="Helvetica Neue"/>
                <a:sym typeface="Helvetica Neue"/>
              </a:rPr>
              <a:t>UCLA Computer Science </a:t>
            </a:r>
            <a:endParaRPr sz="3200" dirty="0">
              <a:solidFill>
                <a:schemeClr val="dk1"/>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chemeClr val="dk1"/>
              </a:buClr>
              <a:buFont typeface="Helvetica Neue"/>
              <a:buNone/>
            </a:pPr>
            <a:r>
              <a:rPr lang="en-US" sz="3200" u="sng" dirty="0">
                <a:solidFill>
                  <a:schemeClr val="hlink"/>
                </a:solidFill>
                <a:latin typeface="Helvetica Neue"/>
                <a:ea typeface="Helvetica Neue"/>
                <a:cs typeface="Helvetica Neue"/>
                <a:sym typeface="Helvetica Neue"/>
                <a:hlinkClick r:id="rId3"/>
              </a:rPr>
              <a:t>mdareddy@cs.ucla.edu</a:t>
            </a:r>
            <a:endParaRPr lang="en-US" sz="3200" b="0" i="0" u="none" strike="noStrike" cap="none" dirty="0">
              <a:solidFill>
                <a:schemeClr val="dk1"/>
              </a:solidFill>
              <a:latin typeface="Helvetica Neue"/>
              <a:ea typeface="Helvetica Neue"/>
              <a:cs typeface="Helvetica Neue"/>
              <a:sym typeface="Helvetica Neue"/>
            </a:endParaRPr>
          </a:p>
        </p:txBody>
      </p:sp>
      <p:pic>
        <p:nvPicPr>
          <p:cNvPr id="6" name="Picture 5">
            <a:extLst>
              <a:ext uri="{FF2B5EF4-FFF2-40B4-BE49-F238E27FC236}">
                <a16:creationId xmlns:a16="http://schemas.microsoft.com/office/drawing/2014/main" id="{C6CE3AE3-7569-924A-BE94-E5B5D9DC2AED}"/>
              </a:ext>
            </a:extLst>
          </p:cNvPr>
          <p:cNvPicPr>
            <a:picLocks noChangeAspect="1"/>
          </p:cNvPicPr>
          <p:nvPr/>
        </p:nvPicPr>
        <p:blipFill>
          <a:blip r:embed="rId4"/>
          <a:stretch>
            <a:fillRect/>
          </a:stretch>
        </p:blipFill>
        <p:spPr>
          <a:xfrm>
            <a:off x="5333088" y="865832"/>
            <a:ext cx="2338521" cy="2338521"/>
          </a:xfrm>
          <a:prstGeom prst="rect">
            <a:avLst/>
          </a:prstGeom>
        </p:spPr>
      </p:pic>
      <p:sp>
        <p:nvSpPr>
          <p:cNvPr id="7" name="TextBox 6">
            <a:extLst>
              <a:ext uri="{FF2B5EF4-FFF2-40B4-BE49-F238E27FC236}">
                <a16:creationId xmlns:a16="http://schemas.microsoft.com/office/drawing/2014/main" id="{0061ACFB-E7B4-504D-BAE8-EDD01EEE7974}"/>
              </a:ext>
            </a:extLst>
          </p:cNvPr>
          <p:cNvSpPr txBox="1"/>
          <p:nvPr/>
        </p:nvSpPr>
        <p:spPr>
          <a:xfrm>
            <a:off x="671897" y="8903368"/>
            <a:ext cx="6522987" cy="461665"/>
          </a:xfrm>
          <a:prstGeom prst="rect">
            <a:avLst/>
          </a:prstGeom>
          <a:noFill/>
        </p:spPr>
        <p:txBody>
          <a:bodyPr wrap="square" rtlCol="0">
            <a:spAutoFit/>
          </a:bodyPr>
          <a:lstStyle/>
          <a:p>
            <a:r>
              <a:rPr lang="en-US" sz="2400" i="1" dirty="0"/>
              <a:t>Slides Credit: Sandeep Singh</a:t>
            </a:r>
          </a:p>
        </p:txBody>
      </p:sp>
    </p:spTree>
    <p:extLst>
      <p:ext uri="{BB962C8B-B14F-4D97-AF65-F5344CB8AC3E}">
        <p14:creationId xmlns:p14="http://schemas.microsoft.com/office/powerpoint/2010/main" val="949687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2"/>
          <p:cNvSpPr txBox="1">
            <a:spLocks noGrp="1"/>
          </p:cNvSpPr>
          <p:nvPr>
            <p:ph type="body" idx="1"/>
          </p:nvPr>
        </p:nvSpPr>
        <p:spPr>
          <a:xfrm>
            <a:off x="338050" y="1322958"/>
            <a:ext cx="11861700" cy="83529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Char char="•"/>
            </a:pPr>
            <a:r>
              <a:rPr lang="en-US"/>
              <a:t>Loosely Coupled</a:t>
            </a:r>
            <a:endParaRPr/>
          </a:p>
          <a:p>
            <a:pPr marL="457200" lvl="0" indent="-393700" algn="l" rtl="0">
              <a:spcBef>
                <a:spcPts val="0"/>
              </a:spcBef>
              <a:spcAft>
                <a:spcPts val="0"/>
              </a:spcAft>
              <a:buSzPts val="2600"/>
              <a:buChar char="•"/>
            </a:pPr>
            <a:r>
              <a:rPr lang="en-US"/>
              <a:t>Ease of Integration</a:t>
            </a:r>
            <a:endParaRPr/>
          </a:p>
          <a:p>
            <a:pPr marL="457200" lvl="0" indent="-393700" algn="l" rtl="0">
              <a:spcBef>
                <a:spcPts val="0"/>
              </a:spcBef>
              <a:spcAft>
                <a:spcPts val="0"/>
              </a:spcAft>
              <a:buSzPts val="2600"/>
              <a:buChar char="•"/>
            </a:pPr>
            <a:r>
              <a:rPr lang="en-US"/>
              <a:t>Service Reuse</a:t>
            </a:r>
            <a:endParaRPr/>
          </a:p>
          <a:p>
            <a:pPr marL="266700" lvl="0" indent="63500" algn="l" rtl="0">
              <a:spcBef>
                <a:spcPts val="600"/>
              </a:spcBef>
              <a:spcAft>
                <a:spcPts val="0"/>
              </a:spcAft>
              <a:buNone/>
            </a:pPr>
            <a:endParaRPr/>
          </a:p>
          <a:p>
            <a:pPr marL="266700" lvl="0" indent="63500" algn="l" rtl="0">
              <a:spcBef>
                <a:spcPts val="600"/>
              </a:spcBef>
              <a:spcAft>
                <a:spcPts val="600"/>
              </a:spcAft>
              <a:buNone/>
            </a:pPr>
            <a:endParaRPr/>
          </a:p>
        </p:txBody>
      </p:sp>
      <p:sp>
        <p:nvSpPr>
          <p:cNvPr id="210" name="Google Shape;210;p32"/>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Benefits of Web API</a:t>
            </a:r>
            <a:endParaRPr/>
          </a:p>
        </p:txBody>
      </p:sp>
      <p:sp>
        <p:nvSpPr>
          <p:cNvPr id="211" name="Google Shape;211;p32"/>
          <p:cNvSpPr txBox="1"/>
          <p:nvPr/>
        </p:nvSpPr>
        <p:spPr>
          <a:xfrm>
            <a:off x="1534275" y="4798975"/>
            <a:ext cx="2175300" cy="376200"/>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User Application 1 1 1</a:t>
            </a:r>
            <a:endParaRPr sz="1800">
              <a:solidFill>
                <a:srgbClr val="FFFFFF"/>
              </a:solidFill>
            </a:endParaRPr>
          </a:p>
        </p:txBody>
      </p:sp>
      <p:sp>
        <p:nvSpPr>
          <p:cNvPr id="212" name="Google Shape;212;p32"/>
          <p:cNvSpPr txBox="1"/>
          <p:nvPr/>
        </p:nvSpPr>
        <p:spPr>
          <a:xfrm>
            <a:off x="6165150" y="3352825"/>
            <a:ext cx="1668900" cy="376200"/>
          </a:xfrm>
          <a:prstGeom prst="rect">
            <a:avLst/>
          </a:prstGeom>
          <a:solidFill>
            <a:srgbClr val="45818E"/>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Web API 1</a:t>
            </a:r>
            <a:endParaRPr sz="1800">
              <a:solidFill>
                <a:srgbClr val="FFFFFF"/>
              </a:solidFill>
            </a:endParaRPr>
          </a:p>
        </p:txBody>
      </p:sp>
      <p:sp>
        <p:nvSpPr>
          <p:cNvPr id="213" name="Google Shape;213;p32"/>
          <p:cNvSpPr txBox="1"/>
          <p:nvPr/>
        </p:nvSpPr>
        <p:spPr>
          <a:xfrm>
            <a:off x="6165150" y="4800625"/>
            <a:ext cx="1668900" cy="376200"/>
          </a:xfrm>
          <a:prstGeom prst="rect">
            <a:avLst/>
          </a:prstGeom>
          <a:solidFill>
            <a:srgbClr val="45818E"/>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Web API 2</a:t>
            </a:r>
            <a:endParaRPr sz="1800">
              <a:solidFill>
                <a:srgbClr val="FFFFFF"/>
              </a:solidFill>
            </a:endParaRPr>
          </a:p>
        </p:txBody>
      </p:sp>
      <p:sp>
        <p:nvSpPr>
          <p:cNvPr id="214" name="Google Shape;214;p32"/>
          <p:cNvSpPr txBox="1"/>
          <p:nvPr/>
        </p:nvSpPr>
        <p:spPr>
          <a:xfrm>
            <a:off x="6165150" y="6172225"/>
            <a:ext cx="1668900" cy="376200"/>
          </a:xfrm>
          <a:prstGeom prst="rect">
            <a:avLst/>
          </a:prstGeom>
          <a:solidFill>
            <a:srgbClr val="45818E"/>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Web API 3</a:t>
            </a:r>
            <a:endParaRPr sz="1800">
              <a:solidFill>
                <a:srgbClr val="FFFFFF"/>
              </a:solidFill>
            </a:endParaRPr>
          </a:p>
        </p:txBody>
      </p:sp>
      <p:cxnSp>
        <p:nvCxnSpPr>
          <p:cNvPr id="215" name="Google Shape;215;p32"/>
          <p:cNvCxnSpPr>
            <a:stCxn id="211" idx="3"/>
            <a:endCxn id="212" idx="1"/>
          </p:cNvCxnSpPr>
          <p:nvPr/>
        </p:nvCxnSpPr>
        <p:spPr>
          <a:xfrm rot="10800000" flipH="1">
            <a:off x="3709575" y="3541075"/>
            <a:ext cx="2455500" cy="1446000"/>
          </a:xfrm>
          <a:prstGeom prst="straightConnector1">
            <a:avLst/>
          </a:prstGeom>
          <a:noFill/>
          <a:ln w="28575" cap="flat" cmpd="sng">
            <a:solidFill>
              <a:schemeClr val="dk2"/>
            </a:solidFill>
            <a:prstDash val="solid"/>
            <a:round/>
            <a:headEnd type="stealth" w="med" len="med"/>
            <a:tailEnd type="stealth" w="med" len="med"/>
          </a:ln>
        </p:spPr>
      </p:cxnSp>
      <p:cxnSp>
        <p:nvCxnSpPr>
          <p:cNvPr id="216" name="Google Shape;216;p32"/>
          <p:cNvCxnSpPr>
            <a:stCxn id="211" idx="3"/>
            <a:endCxn id="213" idx="1"/>
          </p:cNvCxnSpPr>
          <p:nvPr/>
        </p:nvCxnSpPr>
        <p:spPr>
          <a:xfrm>
            <a:off x="3709575" y="4987075"/>
            <a:ext cx="2455500" cy="1800"/>
          </a:xfrm>
          <a:prstGeom prst="straightConnector1">
            <a:avLst/>
          </a:prstGeom>
          <a:noFill/>
          <a:ln w="28575" cap="flat" cmpd="sng">
            <a:solidFill>
              <a:schemeClr val="dk2"/>
            </a:solidFill>
            <a:prstDash val="solid"/>
            <a:round/>
            <a:headEnd type="stealth" w="med" len="med"/>
            <a:tailEnd type="stealth" w="med" len="med"/>
          </a:ln>
        </p:spPr>
      </p:cxnSp>
      <p:cxnSp>
        <p:nvCxnSpPr>
          <p:cNvPr id="217" name="Google Shape;217;p32"/>
          <p:cNvCxnSpPr>
            <a:stCxn id="211" idx="3"/>
            <a:endCxn id="214" idx="1"/>
          </p:cNvCxnSpPr>
          <p:nvPr/>
        </p:nvCxnSpPr>
        <p:spPr>
          <a:xfrm>
            <a:off x="3709575" y="4987075"/>
            <a:ext cx="2455500" cy="1373400"/>
          </a:xfrm>
          <a:prstGeom prst="straightConnector1">
            <a:avLst/>
          </a:prstGeom>
          <a:noFill/>
          <a:ln w="28575" cap="flat" cmpd="sng">
            <a:solidFill>
              <a:schemeClr val="dk2"/>
            </a:solidFill>
            <a:prstDash val="solid"/>
            <a:round/>
            <a:headEnd type="stealth" w="med" len="med"/>
            <a:tailEnd type="stealth" w="med" len="med"/>
          </a:ln>
        </p:spPr>
      </p:cxnSp>
      <p:sp>
        <p:nvSpPr>
          <p:cNvPr id="218" name="Google Shape;218;p32"/>
          <p:cNvSpPr txBox="1"/>
          <p:nvPr/>
        </p:nvSpPr>
        <p:spPr>
          <a:xfrm>
            <a:off x="6165150" y="7848625"/>
            <a:ext cx="1668900" cy="376200"/>
          </a:xfrm>
          <a:prstGeom prst="rect">
            <a:avLst/>
          </a:prstGeom>
          <a:solidFill>
            <a:srgbClr val="45818E"/>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Web API n</a:t>
            </a:r>
            <a:endParaRPr sz="1800">
              <a:solidFill>
                <a:srgbClr val="FFFFFF"/>
              </a:solidFill>
            </a:endParaRPr>
          </a:p>
        </p:txBody>
      </p:sp>
      <p:sp>
        <p:nvSpPr>
          <p:cNvPr id="219" name="Google Shape;219;p32"/>
          <p:cNvSpPr txBox="1"/>
          <p:nvPr/>
        </p:nvSpPr>
        <p:spPr>
          <a:xfrm>
            <a:off x="6802875" y="6694250"/>
            <a:ext cx="1115400" cy="9081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t>.</a:t>
            </a:r>
            <a:endParaRPr sz="2000" b="1"/>
          </a:p>
          <a:p>
            <a:pPr marL="0" lvl="0" indent="0" algn="l" rtl="0">
              <a:spcBef>
                <a:spcPts val="0"/>
              </a:spcBef>
              <a:spcAft>
                <a:spcPts val="0"/>
              </a:spcAft>
              <a:buNone/>
            </a:pPr>
            <a:r>
              <a:rPr lang="en-US" sz="2000" b="1"/>
              <a:t>.</a:t>
            </a:r>
            <a:endParaRPr sz="2000" b="1"/>
          </a:p>
          <a:p>
            <a:pPr marL="0" lvl="0" indent="0" algn="l" rtl="0">
              <a:spcBef>
                <a:spcPts val="0"/>
              </a:spcBef>
              <a:spcAft>
                <a:spcPts val="0"/>
              </a:spcAft>
              <a:buNone/>
            </a:pPr>
            <a:r>
              <a:rPr lang="en-US" sz="2000" b="1"/>
              <a:t>.</a:t>
            </a:r>
            <a:endParaRPr sz="2000" b="1"/>
          </a:p>
        </p:txBody>
      </p:sp>
      <p:cxnSp>
        <p:nvCxnSpPr>
          <p:cNvPr id="220" name="Google Shape;220;p32"/>
          <p:cNvCxnSpPr/>
          <p:nvPr/>
        </p:nvCxnSpPr>
        <p:spPr>
          <a:xfrm>
            <a:off x="3766325" y="4975675"/>
            <a:ext cx="2342100" cy="2769300"/>
          </a:xfrm>
          <a:prstGeom prst="straightConnector1">
            <a:avLst/>
          </a:prstGeom>
          <a:noFill/>
          <a:ln w="28575" cap="flat" cmpd="sng">
            <a:solidFill>
              <a:schemeClr val="dk2"/>
            </a:solidFill>
            <a:prstDash val="solid"/>
            <a:round/>
            <a:headEnd type="stealth" w="med" len="med"/>
            <a:tailEnd type="stealth" w="med" len="med"/>
          </a:ln>
        </p:spPr>
      </p:cxnSp>
      <p:sp>
        <p:nvSpPr>
          <p:cNvPr id="221" name="Google Shape;221;p32"/>
          <p:cNvSpPr txBox="1"/>
          <p:nvPr/>
        </p:nvSpPr>
        <p:spPr>
          <a:xfrm>
            <a:off x="1534275" y="6551575"/>
            <a:ext cx="2175300" cy="376200"/>
          </a:xfrm>
          <a:prstGeom prst="rect">
            <a:avLst/>
          </a:prstGeom>
          <a:solidFill>
            <a:srgbClr val="4A86E8"/>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User Application 2 1 1</a:t>
            </a:r>
            <a:endParaRPr sz="1800">
              <a:solidFill>
                <a:srgbClr val="FFFFFF"/>
              </a:solidFill>
            </a:endParaRPr>
          </a:p>
        </p:txBody>
      </p:sp>
      <p:cxnSp>
        <p:nvCxnSpPr>
          <p:cNvPr id="222" name="Google Shape;222;p32"/>
          <p:cNvCxnSpPr>
            <a:stCxn id="221" idx="3"/>
            <a:endCxn id="213" idx="1"/>
          </p:cNvCxnSpPr>
          <p:nvPr/>
        </p:nvCxnSpPr>
        <p:spPr>
          <a:xfrm rot="10800000" flipH="1">
            <a:off x="3709575" y="4988875"/>
            <a:ext cx="2455500" cy="1750800"/>
          </a:xfrm>
          <a:prstGeom prst="straightConnector1">
            <a:avLst/>
          </a:prstGeom>
          <a:noFill/>
          <a:ln w="28575" cap="flat" cmpd="sng">
            <a:solidFill>
              <a:schemeClr val="dk2"/>
            </a:solidFill>
            <a:prstDash val="solid"/>
            <a:round/>
            <a:headEnd type="stealth" w="med" len="med"/>
            <a:tailEnd type="stealth" w="med" len="med"/>
          </a:ln>
        </p:spPr>
      </p:cxnSp>
      <p:cxnSp>
        <p:nvCxnSpPr>
          <p:cNvPr id="223" name="Google Shape;223;p32"/>
          <p:cNvCxnSpPr>
            <a:stCxn id="221" idx="3"/>
            <a:endCxn id="214" idx="1"/>
          </p:cNvCxnSpPr>
          <p:nvPr/>
        </p:nvCxnSpPr>
        <p:spPr>
          <a:xfrm rot="10800000" flipH="1">
            <a:off x="3709575" y="6360475"/>
            <a:ext cx="2455500" cy="379200"/>
          </a:xfrm>
          <a:prstGeom prst="straightConnector1">
            <a:avLst/>
          </a:prstGeom>
          <a:noFill/>
          <a:ln w="28575" cap="flat" cmpd="sng">
            <a:solidFill>
              <a:schemeClr val="dk2"/>
            </a:solidFill>
            <a:prstDash val="solid"/>
            <a:round/>
            <a:headEnd type="stealth" w="med" len="med"/>
            <a:tailEnd type="stealth"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3"/>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History</a:t>
            </a:r>
            <a:endParaRPr/>
          </a:p>
        </p:txBody>
      </p:sp>
      <p:sp>
        <p:nvSpPr>
          <p:cNvPr id="230" name="Google Shape;230;p33"/>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evolved from traditionally web services . Web Services are complex and have below components with similar functionalities:</a:t>
            </a:r>
            <a:br>
              <a:rPr lang="en-US"/>
            </a:br>
            <a:endParaRPr/>
          </a:p>
          <a:p>
            <a:pPr marL="0" lvl="0" indent="0" algn="l" rtl="0">
              <a:spcBef>
                <a:spcPts val="600"/>
              </a:spcBef>
              <a:spcAft>
                <a:spcPts val="0"/>
              </a:spcAft>
              <a:buNone/>
            </a:pPr>
            <a:r>
              <a:rPr lang="en-US" b="1"/>
              <a:t>Web Services Description Language (WSDL)</a:t>
            </a:r>
            <a:r>
              <a:rPr lang="en-US"/>
              <a:t>: Describes how to call web service, what are input parameters and what data structure it returns.</a:t>
            </a:r>
            <a:endParaRPr/>
          </a:p>
          <a:p>
            <a:pPr marL="0" lvl="0" indent="0" algn="l" rtl="0">
              <a:spcBef>
                <a:spcPts val="600"/>
              </a:spcBef>
              <a:spcAft>
                <a:spcPts val="0"/>
              </a:spcAft>
              <a:buNone/>
            </a:pPr>
            <a:r>
              <a:rPr lang="en-US" b="1"/>
              <a:t>Simple Object Access Protocol (SOAP)</a:t>
            </a:r>
            <a:r>
              <a:rPr lang="en-US"/>
              <a:t>: Used to exchange information in web services.</a:t>
            </a:r>
            <a:br>
              <a:rPr lang="en-US"/>
            </a:br>
            <a:r>
              <a:rPr lang="en-US" b="1"/>
              <a:t>Web Service Registry: </a:t>
            </a:r>
            <a:r>
              <a:rPr lang="en-US"/>
              <a:t>Web service providers publish services to it, and consumers use it to locate them.</a:t>
            </a:r>
            <a:endParaRPr/>
          </a:p>
          <a:p>
            <a:pPr marL="0" lvl="0" indent="0" algn="l" rtl="0">
              <a:spcBef>
                <a:spcPts val="600"/>
              </a:spcBef>
              <a:spcAft>
                <a:spcPts val="0"/>
              </a:spcAft>
              <a:buNone/>
            </a:pPr>
            <a:endParaRPr/>
          </a:p>
          <a:p>
            <a:pPr marL="0" lvl="0" indent="0" algn="l" rtl="0">
              <a:spcBef>
                <a:spcPts val="600"/>
              </a:spcBef>
              <a:spcAft>
                <a:spcPts val="0"/>
              </a:spcAft>
              <a:buNone/>
            </a:pPr>
            <a:r>
              <a:rPr lang="en-US"/>
              <a:t>Earlier information exchange, data and response was mostly in extensible markup language (XML) format. Today most of the web services functionality is provided using web API which is implemented by the remote server.</a:t>
            </a:r>
            <a:endParaRPr/>
          </a:p>
          <a:p>
            <a:pPr marL="0" lvl="0" indent="0" algn="l" rtl="0">
              <a:spcBef>
                <a:spcPts val="600"/>
              </a:spcBef>
              <a:spcAft>
                <a:spcPts val="0"/>
              </a:spcAft>
              <a:buNone/>
            </a:pPr>
            <a:endParaRPr/>
          </a:p>
          <a:p>
            <a:pPr marL="0" lvl="0" indent="0" algn="l" rtl="0">
              <a:spcBef>
                <a:spcPts val="600"/>
              </a:spcBef>
              <a:spcAft>
                <a:spcPts val="600"/>
              </a:spcAft>
              <a:buNone/>
            </a:pPr>
            <a:r>
              <a:rPr lang="en-US"/>
              <a:t>Web API is easy to use, design and implement than Web Services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4"/>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Components of Web API</a:t>
            </a:r>
            <a:endParaRPr/>
          </a:p>
        </p:txBody>
      </p:sp>
      <p:sp>
        <p:nvSpPr>
          <p:cNvPr id="237" name="Google Shape;237;p34"/>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sz="3000"/>
              <a:t>In order to get functionality we should know:</a:t>
            </a:r>
            <a:endParaRPr sz="3000"/>
          </a:p>
          <a:p>
            <a:pPr marL="266700" lvl="0" indent="63500" algn="l" rtl="0">
              <a:spcBef>
                <a:spcPts val="600"/>
              </a:spcBef>
              <a:spcAft>
                <a:spcPts val="0"/>
              </a:spcAft>
              <a:buNone/>
            </a:pPr>
            <a:endParaRPr/>
          </a:p>
          <a:p>
            <a:pPr marL="266700" lvl="0" indent="63500" algn="l" rtl="0">
              <a:spcBef>
                <a:spcPts val="600"/>
              </a:spcBef>
              <a:spcAft>
                <a:spcPts val="0"/>
              </a:spcAft>
              <a:buNone/>
            </a:pPr>
            <a:r>
              <a:rPr lang="en-US" b="1"/>
              <a:t>Required:</a:t>
            </a:r>
            <a:endParaRPr b="1"/>
          </a:p>
          <a:p>
            <a:pPr marL="457200" lvl="0" indent="-393700" algn="l" rtl="0">
              <a:spcBef>
                <a:spcPts val="600"/>
              </a:spcBef>
              <a:spcAft>
                <a:spcPts val="0"/>
              </a:spcAft>
              <a:buSzPts val="2600"/>
              <a:buAutoNum type="arabicPeriod"/>
            </a:pPr>
            <a:r>
              <a:rPr lang="en-US"/>
              <a:t>From where to get service?</a:t>
            </a:r>
            <a:br>
              <a:rPr lang="en-US"/>
            </a:br>
            <a:r>
              <a:rPr lang="en-US">
                <a:solidFill>
                  <a:srgbClr val="0000FF"/>
                </a:solidFill>
              </a:rPr>
              <a:t>Service url of the API.</a:t>
            </a:r>
            <a:br>
              <a:rPr lang="en-US">
                <a:solidFill>
                  <a:srgbClr val="0000FF"/>
                </a:solidFill>
              </a:rPr>
            </a:br>
            <a:r>
              <a:rPr lang="en-US">
                <a:solidFill>
                  <a:srgbClr val="0000FF"/>
                </a:solidFill>
              </a:rPr>
              <a:t>Eg. </a:t>
            </a:r>
            <a:r>
              <a:rPr lang="en-US" sz="1800">
                <a:solidFill>
                  <a:srgbClr val="0000FF"/>
                </a:solidFill>
                <a:latin typeface="Arial"/>
                <a:ea typeface="Arial"/>
                <a:cs typeface="Arial"/>
                <a:sym typeface="Arial"/>
              </a:rPr>
              <a:t>https://maps.googleapis.com/maps/api/place/nearbysearch/json</a:t>
            </a:r>
            <a:endParaRPr sz="1800">
              <a:solidFill>
                <a:srgbClr val="0000FF"/>
              </a:solidFill>
              <a:latin typeface="Arial"/>
              <a:ea typeface="Arial"/>
              <a:cs typeface="Arial"/>
              <a:sym typeface="Arial"/>
            </a:endParaRPr>
          </a:p>
          <a:p>
            <a:pPr marL="457200" lvl="0" indent="-393700" algn="l" rtl="0">
              <a:spcBef>
                <a:spcPts val="0"/>
              </a:spcBef>
              <a:spcAft>
                <a:spcPts val="0"/>
              </a:spcAft>
              <a:buSzPts val="2600"/>
              <a:buAutoNum type="arabicPeriod"/>
            </a:pPr>
            <a:r>
              <a:rPr lang="en-US"/>
              <a:t>What is the format of the request?</a:t>
            </a:r>
            <a:br>
              <a:rPr lang="en-US"/>
            </a:br>
            <a:r>
              <a:rPr lang="en-US">
                <a:solidFill>
                  <a:srgbClr val="0000FF"/>
                </a:solidFill>
              </a:rPr>
              <a:t>Specifying query and input data etc.|</a:t>
            </a:r>
            <a:br>
              <a:rPr lang="en-US">
                <a:solidFill>
                  <a:srgbClr val="0000FF"/>
                </a:solidFill>
              </a:rPr>
            </a:br>
            <a:r>
              <a:rPr lang="en-US">
                <a:solidFill>
                  <a:srgbClr val="0000FF"/>
                </a:solidFill>
              </a:rPr>
              <a:t>Eg. </a:t>
            </a:r>
            <a:r>
              <a:rPr lang="en-US" sz="1800">
                <a:solidFill>
                  <a:srgbClr val="0000FF"/>
                </a:solidFill>
                <a:latin typeface="Arial"/>
                <a:ea typeface="Arial"/>
                <a:cs typeface="Arial"/>
                <a:sym typeface="Arial"/>
              </a:rPr>
              <a:t>location=34.0635363,-118.4455592&amp;radius=1000&amp;type=hotels</a:t>
            </a:r>
            <a:endParaRPr>
              <a:solidFill>
                <a:srgbClr val="0000FF"/>
              </a:solidFill>
            </a:endParaRPr>
          </a:p>
          <a:p>
            <a:pPr marL="457200" lvl="0" indent="-393700" algn="l" rtl="0">
              <a:spcBef>
                <a:spcPts val="0"/>
              </a:spcBef>
              <a:spcAft>
                <a:spcPts val="0"/>
              </a:spcAft>
              <a:buSzPts val="2600"/>
              <a:buAutoNum type="arabicPeriod"/>
            </a:pPr>
            <a:r>
              <a:rPr lang="en-US"/>
              <a:t>What is the response format?</a:t>
            </a:r>
            <a:br>
              <a:rPr lang="en-US"/>
            </a:br>
            <a:r>
              <a:rPr lang="en-US">
                <a:solidFill>
                  <a:srgbClr val="0000FF"/>
                </a:solidFill>
              </a:rPr>
              <a:t>Response can be string, xml or Json </a:t>
            </a:r>
            <a:br>
              <a:rPr lang="en-US"/>
            </a:br>
            <a:r>
              <a:rPr lang="en-US">
                <a:solidFill>
                  <a:srgbClr val="0000FF"/>
                </a:solidFill>
              </a:rPr>
              <a:t>Eg. Google places API returns result in Json format.</a:t>
            </a:r>
            <a:br>
              <a:rPr lang="en-US"/>
            </a:br>
            <a:endParaRPr/>
          </a:p>
          <a:p>
            <a:pPr marL="266700" lvl="0" indent="63500" algn="l" rtl="0">
              <a:spcBef>
                <a:spcPts val="600"/>
              </a:spcBef>
              <a:spcAft>
                <a:spcPts val="0"/>
              </a:spcAft>
              <a:buNone/>
            </a:pPr>
            <a:r>
              <a:rPr lang="en-US" b="1"/>
              <a:t>Optional:</a:t>
            </a:r>
            <a:endParaRPr b="1"/>
          </a:p>
          <a:p>
            <a:pPr marL="457200" lvl="0" indent="-393700" algn="l" rtl="0">
              <a:spcBef>
                <a:spcPts val="600"/>
              </a:spcBef>
              <a:spcAft>
                <a:spcPts val="0"/>
              </a:spcAft>
              <a:buSzPts val="2600"/>
              <a:buAutoNum type="arabicPeriod"/>
            </a:pPr>
            <a:r>
              <a:rPr lang="en-US"/>
              <a:t>How to differentiate between different users or restrict service access?</a:t>
            </a:r>
            <a:br>
              <a:rPr lang="en-US"/>
            </a:br>
            <a:r>
              <a:rPr lang="en-US">
                <a:solidFill>
                  <a:srgbClr val="0000FF"/>
                </a:solidFill>
              </a:rPr>
              <a:t>Allowed users vs not allowed. Authentication. Eg: key</a:t>
            </a:r>
            <a:endParaRPr>
              <a:solidFill>
                <a:srgbClr val="0000FF"/>
              </a:solidFill>
            </a:endParaRPr>
          </a:p>
          <a:p>
            <a:pPr marL="457200" lvl="0" indent="-393700" algn="l" rtl="0">
              <a:spcBef>
                <a:spcPts val="0"/>
              </a:spcBef>
              <a:spcAft>
                <a:spcPts val="0"/>
              </a:spcAft>
              <a:buSzPts val="2600"/>
              <a:buAutoNum type="arabicPeriod"/>
            </a:pPr>
            <a:r>
              <a:rPr lang="en-US"/>
              <a:t>Error codes in the request?</a:t>
            </a:r>
            <a:br>
              <a:rPr lang="en-US"/>
            </a:br>
            <a:r>
              <a:rPr lang="en-US">
                <a:solidFill>
                  <a:srgbClr val="0000FF"/>
                </a:solidFill>
              </a:rPr>
              <a:t>Inform user if anything is missing in the request. Error codes.</a:t>
            </a:r>
            <a:endParaRPr>
              <a:solidFill>
                <a:srgbClr val="0000FF"/>
              </a:solidFill>
            </a:endParaRPr>
          </a:p>
          <a:p>
            <a:pPr marL="266700" lvl="0" indent="63500" algn="l" rtl="0">
              <a:spcBef>
                <a:spcPts val="600"/>
              </a:spcBef>
              <a:spcAft>
                <a:spcPts val="0"/>
              </a:spcAft>
              <a:buNone/>
            </a:pPr>
            <a:endParaRPr/>
          </a:p>
          <a:p>
            <a:pPr marL="266700" lvl="0" indent="63500" algn="l" rtl="0">
              <a:spcBef>
                <a:spcPts val="600"/>
              </a:spcBef>
              <a:spcAft>
                <a:spcPts val="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5"/>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Project - 1</a:t>
            </a:r>
            <a:endParaRPr/>
          </a:p>
        </p:txBody>
      </p:sp>
      <p:sp>
        <p:nvSpPr>
          <p:cNvPr id="244" name="Google Shape;244;p35"/>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b="1"/>
              <a:t>Goal</a:t>
            </a:r>
            <a:r>
              <a:rPr lang="en-US"/>
              <a:t>: Use the weather api of </a:t>
            </a:r>
            <a:r>
              <a:rPr lang="en-US" b="1" i="1">
                <a:solidFill>
                  <a:srgbClr val="000000"/>
                </a:solidFill>
              </a:rPr>
              <a:t>openweathermap.org</a:t>
            </a:r>
            <a:r>
              <a:rPr lang="en-US" b="1">
                <a:solidFill>
                  <a:srgbClr val="FF0000"/>
                </a:solidFill>
              </a:rPr>
              <a:t> </a:t>
            </a:r>
            <a:r>
              <a:rPr lang="en-US">
                <a:solidFill>
                  <a:srgbClr val="000000"/>
                </a:solidFill>
              </a:rPr>
              <a:t>to get the current weather details of UCLA campus.</a:t>
            </a:r>
            <a:endParaRPr>
              <a:solidFill>
                <a:srgbClr val="000000"/>
              </a:solidFill>
            </a:endParaRPr>
          </a:p>
          <a:p>
            <a:pPr marL="266700" lvl="0" indent="63500" algn="l" rtl="0">
              <a:spcBef>
                <a:spcPts val="600"/>
              </a:spcBef>
              <a:spcAft>
                <a:spcPts val="0"/>
              </a:spcAft>
              <a:buNone/>
            </a:pPr>
            <a:endParaRPr>
              <a:solidFill>
                <a:srgbClr val="000000"/>
              </a:solidFill>
            </a:endParaRPr>
          </a:p>
          <a:p>
            <a:pPr marL="266700" lvl="0" indent="63500" algn="l" rtl="0">
              <a:spcBef>
                <a:spcPts val="600"/>
              </a:spcBef>
              <a:spcAft>
                <a:spcPts val="0"/>
              </a:spcAft>
              <a:buNone/>
            </a:pPr>
            <a:r>
              <a:rPr lang="en-US" b="1">
                <a:solidFill>
                  <a:srgbClr val="000000"/>
                </a:solidFill>
              </a:rPr>
              <a:t>Procedure</a:t>
            </a:r>
            <a:r>
              <a:rPr lang="en-US">
                <a:solidFill>
                  <a:srgbClr val="000000"/>
                </a:solidFill>
              </a:rPr>
              <a:t>: Put query url in correct format in the browser and get the results</a:t>
            </a:r>
            <a:br>
              <a:rPr lang="en-US">
                <a:solidFill>
                  <a:srgbClr val="000000"/>
                </a:solidFill>
              </a:rPr>
            </a:br>
            <a:r>
              <a:rPr lang="en-US">
                <a:solidFill>
                  <a:srgbClr val="000000"/>
                </a:solidFill>
              </a:rPr>
              <a:t>in it.</a:t>
            </a:r>
            <a:endParaRPr>
              <a:solidFill>
                <a:srgbClr val="000000"/>
              </a:solidFill>
            </a:endParaRPr>
          </a:p>
          <a:p>
            <a:pPr marL="266700" lvl="0" indent="63500" algn="l" rtl="0">
              <a:spcBef>
                <a:spcPts val="600"/>
              </a:spcBef>
              <a:spcAft>
                <a:spcPts val="0"/>
              </a:spcAft>
              <a:buNone/>
            </a:pPr>
            <a:r>
              <a:rPr lang="en-US" b="1">
                <a:solidFill>
                  <a:srgbClr val="000000"/>
                </a:solidFill>
              </a:rPr>
              <a:t>Steps</a:t>
            </a:r>
            <a:r>
              <a:rPr lang="en-US">
                <a:solidFill>
                  <a:srgbClr val="000000"/>
                </a:solidFill>
              </a:rPr>
              <a:t>: </a:t>
            </a:r>
            <a:endParaRPr>
              <a:solidFill>
                <a:srgbClr val="000000"/>
              </a:solidFill>
            </a:endParaRPr>
          </a:p>
          <a:p>
            <a:pPr marL="457200" lvl="0" indent="-393700" algn="l" rtl="0">
              <a:spcBef>
                <a:spcPts val="600"/>
              </a:spcBef>
              <a:spcAft>
                <a:spcPts val="0"/>
              </a:spcAft>
              <a:buSzPts val="2600"/>
              <a:buAutoNum type="arabicPeriod"/>
            </a:pPr>
            <a:r>
              <a:rPr lang="en-US">
                <a:solidFill>
                  <a:srgbClr val="000000"/>
                </a:solidFill>
              </a:rPr>
              <a:t>Query url: </a:t>
            </a:r>
            <a:r>
              <a:rPr lang="en-US" u="sng">
                <a:solidFill>
                  <a:schemeClr val="hlink"/>
                </a:solidFill>
                <a:hlinkClick r:id="rId3"/>
              </a:rPr>
              <a:t>http://api.openweathermap.org/data/2.5/weather</a:t>
            </a:r>
            <a:endParaRPr>
              <a:solidFill>
                <a:srgbClr val="000000"/>
              </a:solidFill>
            </a:endParaRPr>
          </a:p>
          <a:p>
            <a:pPr marL="457200" lvl="0" indent="-393700" algn="l" rtl="0">
              <a:spcBef>
                <a:spcPts val="0"/>
              </a:spcBef>
              <a:spcAft>
                <a:spcPts val="0"/>
              </a:spcAft>
              <a:buClr>
                <a:srgbClr val="000000"/>
              </a:buClr>
              <a:buSzPts val="2600"/>
              <a:buAutoNum type="arabicPeriod"/>
            </a:pPr>
            <a:r>
              <a:rPr lang="en-US">
                <a:solidFill>
                  <a:srgbClr val="000000"/>
                </a:solidFill>
              </a:rPr>
              <a:t>Sample query: </a:t>
            </a:r>
            <a:r>
              <a:rPr lang="en-US" sz="1500" u="sng">
                <a:solidFill>
                  <a:schemeClr val="hlink"/>
                </a:solidFill>
                <a:hlinkClick r:id="rId4"/>
              </a:rPr>
              <a:t>http://api.openweathermap.org/data/2.5/weather?lat=xxx&amp;lon=xxx&amp;units=Imperial&amp;appid=xxx</a:t>
            </a:r>
            <a:endParaRPr sz="1500">
              <a:solidFill>
                <a:srgbClr val="FF0000"/>
              </a:solidFill>
            </a:endParaRPr>
          </a:p>
          <a:p>
            <a:pPr marL="457200" lvl="0" indent="-393700" algn="l" rtl="0">
              <a:spcBef>
                <a:spcPts val="0"/>
              </a:spcBef>
              <a:spcAft>
                <a:spcPts val="0"/>
              </a:spcAft>
              <a:buSzPts val="2600"/>
              <a:buAutoNum type="arabicPeriod"/>
            </a:pPr>
            <a:r>
              <a:rPr lang="en-US">
                <a:solidFill>
                  <a:srgbClr val="000000"/>
                </a:solidFill>
              </a:rPr>
              <a:t>Put latitude and longitude of a place within UCLA campus.</a:t>
            </a:r>
            <a:endParaRPr>
              <a:solidFill>
                <a:srgbClr val="000000"/>
              </a:solidFill>
            </a:endParaRPr>
          </a:p>
          <a:p>
            <a:pPr marL="457200" lvl="0" indent="-393700" algn="l" rtl="0">
              <a:spcBef>
                <a:spcPts val="0"/>
              </a:spcBef>
              <a:spcAft>
                <a:spcPts val="0"/>
              </a:spcAft>
              <a:buClr>
                <a:srgbClr val="000000"/>
              </a:buClr>
              <a:buSzPts val="2600"/>
              <a:buAutoNum type="arabicPeriod"/>
            </a:pPr>
            <a:r>
              <a:rPr lang="en-US">
                <a:solidFill>
                  <a:srgbClr val="000000"/>
                </a:solidFill>
              </a:rPr>
              <a:t>Put appid. (used for authentication)</a:t>
            </a:r>
            <a:br>
              <a:rPr lang="en-US">
                <a:solidFill>
                  <a:srgbClr val="000000"/>
                </a:solidFill>
              </a:rPr>
            </a:br>
            <a:r>
              <a:rPr lang="en-US">
                <a:solidFill>
                  <a:srgbClr val="000000"/>
                </a:solidFill>
              </a:rPr>
              <a:t>use: appid=f3ed13c42e7c876a64fd7841e7da9838</a:t>
            </a:r>
            <a:endParaRPr>
              <a:solidFill>
                <a:srgbClr val="000000"/>
              </a:solidFill>
            </a:endParaRPr>
          </a:p>
          <a:p>
            <a:pPr marL="0" lvl="0" indent="0" algn="l" rtl="0">
              <a:spcBef>
                <a:spcPts val="600"/>
              </a:spcBef>
              <a:spcAft>
                <a:spcPts val="0"/>
              </a:spcAft>
              <a:buNone/>
            </a:pPr>
            <a:endParaRPr>
              <a:solidFill>
                <a:srgbClr val="000000"/>
              </a:solidFill>
            </a:endParaRPr>
          </a:p>
          <a:p>
            <a:pPr marL="0" lvl="0" indent="0" algn="l" rtl="0">
              <a:spcBef>
                <a:spcPts val="600"/>
              </a:spcBef>
              <a:spcAft>
                <a:spcPts val="600"/>
              </a:spcAft>
              <a:buNone/>
            </a:pPr>
            <a:endParaRPr>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6"/>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Project 1 Sample output:</a:t>
            </a:r>
            <a:endParaRPr/>
          </a:p>
        </p:txBody>
      </p:sp>
      <p:pic>
        <p:nvPicPr>
          <p:cNvPr id="251" name="Google Shape;251;p36"/>
          <p:cNvPicPr preferRelativeResize="0"/>
          <p:nvPr/>
        </p:nvPicPr>
        <p:blipFill rotWithShape="1">
          <a:blip r:embed="rId3">
            <a:alphaModFix/>
          </a:blip>
          <a:srcRect l="3707" t="11704" r="68560" b="4092"/>
          <a:stretch/>
        </p:blipFill>
        <p:spPr>
          <a:xfrm>
            <a:off x="2565450" y="2491050"/>
            <a:ext cx="3606475" cy="6159526"/>
          </a:xfrm>
          <a:prstGeom prst="rect">
            <a:avLst/>
          </a:prstGeom>
          <a:noFill/>
          <a:ln>
            <a:noFill/>
          </a:ln>
        </p:spPr>
      </p:pic>
      <p:sp>
        <p:nvSpPr>
          <p:cNvPr id="252" name="Google Shape;252;p36"/>
          <p:cNvSpPr/>
          <p:nvPr/>
        </p:nvSpPr>
        <p:spPr>
          <a:xfrm>
            <a:off x="2639800" y="4744825"/>
            <a:ext cx="2218500" cy="12519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6"/>
          <p:cNvSpPr txBox="1"/>
          <p:nvPr/>
        </p:nvSpPr>
        <p:spPr>
          <a:xfrm>
            <a:off x="855150" y="1177375"/>
            <a:ext cx="11439000" cy="106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Query URL to use:</a:t>
            </a:r>
            <a:endParaRPr sz="1800" b="1" dirty="0"/>
          </a:p>
          <a:p>
            <a:pPr marL="0" lvl="0" indent="0" algn="l" rtl="0">
              <a:spcBef>
                <a:spcPts val="0"/>
              </a:spcBef>
              <a:spcAft>
                <a:spcPts val="0"/>
              </a:spcAft>
              <a:buNone/>
            </a:pPr>
            <a:r>
              <a:rPr lang="en-US" sz="1800" dirty="0"/>
              <a:t>http://</a:t>
            </a:r>
            <a:r>
              <a:rPr lang="en-US" sz="1800" dirty="0" err="1"/>
              <a:t>api.openweathermap.org</a:t>
            </a:r>
            <a:r>
              <a:rPr lang="en-US" sz="1800" dirty="0"/>
              <a:t>/data/2.5/</a:t>
            </a:r>
            <a:r>
              <a:rPr lang="en-US" sz="1800" dirty="0" err="1"/>
              <a:t>weather?</a:t>
            </a:r>
            <a:r>
              <a:rPr lang="en-US" sz="1800" dirty="0" err="1">
                <a:solidFill>
                  <a:srgbClr val="FF0000"/>
                </a:solidFill>
              </a:rPr>
              <a:t>lat</a:t>
            </a:r>
            <a:r>
              <a:rPr lang="en-US" sz="1800" dirty="0">
                <a:solidFill>
                  <a:srgbClr val="FF0000"/>
                </a:solidFill>
              </a:rPr>
              <a:t>=34.0635363&amp;lon=-118.4455592</a:t>
            </a:r>
            <a:r>
              <a:rPr lang="en-US" sz="1800" dirty="0"/>
              <a:t>&amp;</a:t>
            </a:r>
            <a:r>
              <a:rPr lang="en-US" sz="1800" dirty="0">
                <a:solidFill>
                  <a:srgbClr val="0000FF"/>
                </a:solidFill>
              </a:rPr>
              <a:t>units=</a:t>
            </a:r>
            <a:r>
              <a:rPr lang="en-US" sz="1800" dirty="0" err="1">
                <a:solidFill>
                  <a:srgbClr val="0000FF"/>
                </a:solidFill>
              </a:rPr>
              <a:t>Imperial</a:t>
            </a:r>
            <a:r>
              <a:rPr lang="en-US" sz="1800" dirty="0" err="1"/>
              <a:t>&amp;</a:t>
            </a:r>
            <a:r>
              <a:rPr lang="en-US" sz="1800" dirty="0" err="1">
                <a:solidFill>
                  <a:srgbClr val="9900FF"/>
                </a:solidFill>
              </a:rPr>
              <a:t>appid</a:t>
            </a:r>
            <a:r>
              <a:rPr lang="en-US" sz="1800" dirty="0">
                <a:solidFill>
                  <a:srgbClr val="9900FF"/>
                </a:solidFill>
              </a:rPr>
              <a:t>=f3ed13c42e7c876a64fd7841e7da9838</a:t>
            </a:r>
            <a:endParaRPr sz="1800" dirty="0">
              <a:solidFill>
                <a:srgbClr val="9900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Exercise: Using Web API in Python</a:t>
            </a:r>
            <a:endParaRPr/>
          </a:p>
        </p:txBody>
      </p:sp>
      <p:sp>
        <p:nvSpPr>
          <p:cNvPr id="260" name="Google Shape;260;p37"/>
          <p:cNvSpPr txBox="1">
            <a:spLocks noGrp="1"/>
          </p:cNvSpPr>
          <p:nvPr>
            <p:ph type="body" idx="1"/>
          </p:nvPr>
        </p:nvSpPr>
        <p:spPr>
          <a:xfrm>
            <a:off x="571500" y="1400775"/>
            <a:ext cx="120945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a:t>API Query and receiving data:</a:t>
            </a:r>
            <a:endParaRPr/>
          </a:p>
          <a:p>
            <a:pPr marL="266700" lvl="0" indent="63500" algn="l" rtl="0">
              <a:spcBef>
                <a:spcPts val="600"/>
              </a:spcBef>
              <a:spcAft>
                <a:spcPts val="0"/>
              </a:spcAft>
              <a:buNone/>
            </a:pPr>
            <a:endParaRPr/>
          </a:p>
          <a:p>
            <a:pPr marL="266700" lvl="0" indent="0" algn="l" rtl="0">
              <a:spcBef>
                <a:spcPts val="600"/>
              </a:spcBef>
              <a:spcAft>
                <a:spcPts val="0"/>
              </a:spcAft>
              <a:buNone/>
            </a:pPr>
            <a:r>
              <a:rPr lang="en-US"/>
              <a:t>You may need to install requests package:</a:t>
            </a:r>
            <a:endParaRPr/>
          </a:p>
          <a:p>
            <a:pPr marL="457200" lvl="0" indent="-393700" algn="l" rtl="0">
              <a:spcBef>
                <a:spcPts val="600"/>
              </a:spcBef>
              <a:spcAft>
                <a:spcPts val="0"/>
              </a:spcAft>
              <a:buSzPts val="2600"/>
              <a:buAutoNum type="arabicParenR"/>
            </a:pPr>
            <a:r>
              <a:rPr lang="en-US"/>
              <a:t>Use: </a:t>
            </a:r>
            <a:r>
              <a:rPr lang="en-US">
                <a:solidFill>
                  <a:srgbClr val="9900FF"/>
                </a:solidFill>
              </a:rPr>
              <a:t>sudo pip install requests</a:t>
            </a:r>
            <a:r>
              <a:rPr lang="en-US"/>
              <a:t> in OSX/Linux</a:t>
            </a:r>
            <a:endParaRPr/>
          </a:p>
          <a:p>
            <a:pPr marL="457200" lvl="0" indent="-393700" algn="l" rtl="0">
              <a:spcBef>
                <a:spcPts val="0"/>
              </a:spcBef>
              <a:spcAft>
                <a:spcPts val="0"/>
              </a:spcAft>
              <a:buSzPts val="2600"/>
              <a:buAutoNum type="arabicParenR"/>
            </a:pPr>
            <a:r>
              <a:rPr lang="en-US"/>
              <a:t>Use easy install in windows.</a:t>
            </a:r>
            <a:br>
              <a:rPr lang="en-US"/>
            </a:br>
            <a:r>
              <a:rPr lang="en-US"/>
              <a:t>Path\easy_install.exe requests</a:t>
            </a:r>
            <a:endParaRPr/>
          </a:p>
          <a:p>
            <a:pPr marL="457200" lvl="0" indent="-393700" algn="l" rtl="0">
              <a:spcBef>
                <a:spcPts val="0"/>
              </a:spcBef>
              <a:spcAft>
                <a:spcPts val="0"/>
              </a:spcAft>
              <a:buSzPts val="2600"/>
              <a:buAutoNum type="arabicParenR"/>
            </a:pPr>
            <a:r>
              <a:rPr lang="en-US"/>
              <a:t>Installing easy install in windows:</a:t>
            </a:r>
            <a:br>
              <a:rPr lang="en-US"/>
            </a:br>
            <a:r>
              <a:rPr lang="en-US"/>
              <a:t>http://setuptools.readthedocs.io/en/latest/easy_install.html#installing-easy-install</a:t>
            </a:r>
            <a:endParaRPr/>
          </a:p>
        </p:txBody>
      </p:sp>
      <p:sp>
        <p:nvSpPr>
          <p:cNvPr id="261" name="Google Shape;261;p37"/>
          <p:cNvSpPr txBox="1"/>
          <p:nvPr/>
        </p:nvSpPr>
        <p:spPr>
          <a:xfrm>
            <a:off x="1272300" y="5857525"/>
            <a:ext cx="10460100" cy="3717900"/>
          </a:xfrm>
          <a:prstGeom prst="rect">
            <a:avLst/>
          </a:prstGeom>
          <a:solidFill>
            <a:srgbClr val="D9D9D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t>import requests</a:t>
            </a:r>
            <a:endParaRPr sz="1800" b="1"/>
          </a:p>
          <a:p>
            <a:pPr marL="0" lvl="0" indent="0" algn="l" rtl="0">
              <a:spcBef>
                <a:spcPts val="0"/>
              </a:spcBef>
              <a:spcAft>
                <a:spcPts val="0"/>
              </a:spcAft>
              <a:buClr>
                <a:schemeClr val="dk1"/>
              </a:buClr>
              <a:buSzPts val="1100"/>
              <a:buFont typeface="Arial"/>
              <a:buNone/>
            </a:pPr>
            <a:r>
              <a:rPr lang="en-US" sz="1800" b="1"/>
              <a:t>url=</a:t>
            </a:r>
            <a:r>
              <a:rPr lang="en-US" sz="1800" b="1">
                <a:solidFill>
                  <a:schemeClr val="dk1"/>
                </a:solidFill>
              </a:rPr>
              <a:t>"http://api.openweathermap.org/data/2.5/weather?lat=34.0635363&amp;lon=-118.4455592&amp;units=Imperial&amp;appid=f3ed13c42e7c876a64fd7841e7da9838"</a:t>
            </a:r>
            <a:endParaRPr sz="1800" b="1"/>
          </a:p>
          <a:p>
            <a:pPr marL="0" lvl="0" indent="0" algn="l" rtl="0">
              <a:spcBef>
                <a:spcPts val="0"/>
              </a:spcBef>
              <a:spcAft>
                <a:spcPts val="0"/>
              </a:spcAft>
              <a:buClr>
                <a:schemeClr val="dk1"/>
              </a:buClr>
              <a:buSzPts val="1100"/>
              <a:buFont typeface="Arial"/>
              <a:buNone/>
            </a:pPr>
            <a:r>
              <a:rPr lang="en-US" sz="1800" b="1"/>
              <a:t>response = requests.get(url)</a:t>
            </a:r>
            <a:endParaRPr sz="1800" b="1"/>
          </a:p>
          <a:p>
            <a:pPr marL="0" lvl="0" indent="0" algn="l" rtl="0">
              <a:spcBef>
                <a:spcPts val="0"/>
              </a:spcBef>
              <a:spcAft>
                <a:spcPts val="0"/>
              </a:spcAft>
              <a:buNone/>
            </a:pPr>
            <a:r>
              <a:rPr lang="en-US" sz="1800" b="1"/>
              <a:t>print(response.text)</a:t>
            </a:r>
            <a:endParaRPr sz="1800" b="1"/>
          </a:p>
          <a:p>
            <a:pPr marL="0" lvl="0" indent="0" algn="l" rtl="0">
              <a:spcBef>
                <a:spcPts val="0"/>
              </a:spcBef>
              <a:spcAft>
                <a:spcPts val="0"/>
              </a:spcAft>
              <a:buNone/>
            </a:pPr>
            <a:endParaRPr sz="1800"/>
          </a:p>
          <a:p>
            <a:pPr marL="0" lvl="0" indent="0" algn="l" rtl="0">
              <a:spcBef>
                <a:spcPts val="0"/>
              </a:spcBef>
              <a:spcAft>
                <a:spcPts val="0"/>
              </a:spcAft>
              <a:buClr>
                <a:schemeClr val="dk1"/>
              </a:buClr>
              <a:buSzPts val="1100"/>
              <a:buFont typeface="Arial"/>
              <a:buNone/>
            </a:pPr>
            <a:r>
              <a:rPr lang="en-US" sz="1800" i="1">
                <a:solidFill>
                  <a:srgbClr val="0000FF"/>
                </a:solidFill>
              </a:rPr>
              <a:t>{"coord":{"lon":-118.45,"lat":34.06},"weather":[{"id":801,"main":"Clouds","description":"few clouds","icon":"02d"}],"base":"stations","main":{"temp":79.25,"pressure":1014,"humidity":73,"temp_min":73.4,"temp_max":89.6},"visibility":12874,"wind":{"speed":10.29,"deg":230},"clouds":{"all":20},"dt":1501271880,"sys":{"type":1,"id":490,"message":0.0055,"country":"US","sunrise":1501246989,"sunset":1501297017},"id":5408522,"name":"Westwood","cod":200}</a:t>
            </a:r>
            <a:endParaRPr sz="1800" i="1">
              <a:solidFill>
                <a:srgbClr val="0000FF"/>
              </a:solidFill>
            </a:endParaRPr>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None/>
            </a:pP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txBox="1">
            <a:spLocks noGrp="1"/>
          </p:cNvSpPr>
          <p:nvPr>
            <p:ph type="title"/>
          </p:nvPr>
        </p:nvSpPr>
        <p:spPr>
          <a:xfrm>
            <a:off x="571500" y="0"/>
            <a:ext cx="11861700" cy="140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Helvetica Neue"/>
              <a:buNone/>
            </a:pPr>
            <a:r>
              <a:rPr lang="en-US"/>
              <a:t>Overview of Lecture</a:t>
            </a:r>
            <a:endParaRPr sz="4400" b="0" i="0" u="none" strike="noStrike" cap="none">
              <a:solidFill>
                <a:schemeClr val="dk1"/>
              </a:solidFill>
              <a:latin typeface="Helvetica Neue"/>
              <a:ea typeface="Helvetica Neue"/>
              <a:cs typeface="Helvetica Neue"/>
              <a:sym typeface="Helvetica Neue"/>
            </a:endParaRPr>
          </a:p>
        </p:txBody>
      </p:sp>
      <p:sp>
        <p:nvSpPr>
          <p:cNvPr id="267" name="Google Shape;267;p38"/>
          <p:cNvSpPr txBox="1">
            <a:spLocks noGrp="1"/>
          </p:cNvSpPr>
          <p:nvPr>
            <p:ph type="body" idx="1"/>
          </p:nvPr>
        </p:nvSpPr>
        <p:spPr>
          <a:xfrm>
            <a:off x="571500" y="1041050"/>
            <a:ext cx="11861700" cy="87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500">
                <a:solidFill>
                  <a:srgbClr val="B7B7B7"/>
                </a:solidFill>
              </a:rPr>
              <a:t>Part-1: Introduction to Web API</a:t>
            </a:r>
            <a:endParaRPr sz="2500">
              <a:solidFill>
                <a:srgbClr val="B7B7B7"/>
              </a:solidFill>
            </a:endParaRPr>
          </a:p>
          <a:p>
            <a:pPr marL="457200" marR="0" lvl="0" indent="-387350" algn="l" rtl="0">
              <a:lnSpc>
                <a:spcPct val="100000"/>
              </a:lnSpc>
              <a:spcBef>
                <a:spcPts val="0"/>
              </a:spcBef>
              <a:spcAft>
                <a:spcPts val="0"/>
              </a:spcAft>
              <a:buClr>
                <a:srgbClr val="B7B7B7"/>
              </a:buClr>
              <a:buSzPts val="2500"/>
              <a:buFont typeface="Helvetica Neue"/>
              <a:buChar char="•"/>
            </a:pPr>
            <a:r>
              <a:rPr lang="en-US" sz="2500">
                <a:solidFill>
                  <a:srgbClr val="B7B7B7"/>
                </a:solidFill>
              </a:rPr>
              <a:t>Web API: Simple Example</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Web API vs Website</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Web API in more detail</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Project -1 </a:t>
            </a:r>
            <a:endParaRPr sz="2500">
              <a:solidFill>
                <a:srgbClr val="B7B7B7"/>
              </a:solidFill>
            </a:endParaRPr>
          </a:p>
          <a:p>
            <a:pPr marL="0" marR="0" lvl="0" indent="0" algn="l" rtl="0">
              <a:lnSpc>
                <a:spcPct val="100000"/>
              </a:lnSpc>
              <a:spcBef>
                <a:spcPts val="0"/>
              </a:spcBef>
              <a:spcAft>
                <a:spcPts val="0"/>
              </a:spcAft>
              <a:buNone/>
            </a:pPr>
            <a:endParaRPr sz="2500">
              <a:solidFill>
                <a:srgbClr val="B7B7B7"/>
              </a:solidFill>
            </a:endParaRPr>
          </a:p>
          <a:p>
            <a:pPr marL="0" marR="0" lvl="0" indent="0" algn="l" rtl="0">
              <a:lnSpc>
                <a:spcPct val="100000"/>
              </a:lnSpc>
              <a:spcBef>
                <a:spcPts val="0"/>
              </a:spcBef>
              <a:spcAft>
                <a:spcPts val="0"/>
              </a:spcAft>
              <a:buNone/>
            </a:pPr>
            <a:r>
              <a:rPr lang="en-US" sz="2500" b="1">
                <a:solidFill>
                  <a:srgbClr val="B7B7B7"/>
                </a:solidFill>
              </a:rPr>
              <a:t>Part 1 Summary:</a:t>
            </a:r>
            <a:r>
              <a:rPr lang="en-US" sz="2500">
                <a:solidFill>
                  <a:srgbClr val="B7B7B7"/>
                </a:solidFill>
              </a:rPr>
              <a:t> Web API’s are part of larger ecosystem of web development. We will try to try to touch its basics and introduce the Web API’s.</a:t>
            </a:r>
            <a:endParaRPr sz="2500">
              <a:solidFill>
                <a:srgbClr val="B7B7B7"/>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a:solidFill>
                  <a:srgbClr val="000000"/>
                </a:solidFill>
              </a:rPr>
              <a:t>Part-2: Introduction to Databases</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Data</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Databases</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Databases: types</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MySql </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MongoDB</a:t>
            </a:r>
            <a:endParaRPr sz="2500">
              <a:solidFill>
                <a:srgbClr val="000000"/>
              </a:solidFill>
            </a:endParaRPr>
          </a:p>
          <a:p>
            <a:pPr marL="457200" marR="0" lvl="0" indent="-387350" algn="l" rtl="0">
              <a:lnSpc>
                <a:spcPct val="100000"/>
              </a:lnSpc>
              <a:spcBef>
                <a:spcPts val="0"/>
              </a:spcBef>
              <a:spcAft>
                <a:spcPts val="0"/>
              </a:spcAft>
              <a:buSzPts val="2500"/>
              <a:buChar char="•"/>
            </a:pPr>
            <a:r>
              <a:rPr lang="en-US" sz="2500">
                <a:solidFill>
                  <a:srgbClr val="000000"/>
                </a:solidFill>
              </a:rPr>
              <a:t>Exercises</a:t>
            </a:r>
            <a:endParaRPr sz="2500">
              <a:solidFill>
                <a:srgbClr val="000000"/>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b="1">
                <a:solidFill>
                  <a:srgbClr val="000000"/>
                </a:solidFill>
              </a:rPr>
              <a:t>Part 2 Summary:</a:t>
            </a:r>
            <a:r>
              <a:rPr lang="en-US" sz="2500">
                <a:solidFill>
                  <a:srgbClr val="000000"/>
                </a:solidFill>
              </a:rPr>
              <a:t> Introduce data and ways to store and query it using databases.</a:t>
            </a:r>
            <a:endParaRPr sz="2500">
              <a:solidFill>
                <a:srgbClr val="000000"/>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a:solidFill>
                  <a:srgbClr val="000000"/>
                </a:solidFill>
              </a:rPr>
              <a:t>Part-3: Project using Web API and MongoDB.</a:t>
            </a:r>
            <a:endParaRPr sz="25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What is Data?</a:t>
            </a:r>
            <a:endParaRPr/>
          </a:p>
        </p:txBody>
      </p:sp>
      <p:sp>
        <p:nvSpPr>
          <p:cNvPr id="274" name="Google Shape;274;p39"/>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b="1"/>
              <a:t>Data:</a:t>
            </a:r>
            <a:r>
              <a:rPr lang="en-US"/>
              <a:t> A piece of information.</a:t>
            </a:r>
            <a:br>
              <a:rPr lang="en-US"/>
            </a:br>
            <a:r>
              <a:rPr lang="en-US"/>
              <a:t>Anything on which operations can be performed by computer, can be stored and transmitted. </a:t>
            </a:r>
            <a:endParaRPr/>
          </a:p>
          <a:p>
            <a:pPr marL="266700" lvl="0" indent="63500" algn="l" rtl="0">
              <a:spcBef>
                <a:spcPts val="600"/>
              </a:spcBef>
              <a:spcAft>
                <a:spcPts val="0"/>
              </a:spcAft>
              <a:buNone/>
            </a:pPr>
            <a:endParaRPr/>
          </a:p>
          <a:p>
            <a:pPr marL="266700" lvl="0" indent="63500" algn="l" rtl="0">
              <a:spcBef>
                <a:spcPts val="600"/>
              </a:spcBef>
              <a:spcAft>
                <a:spcPts val="0"/>
              </a:spcAft>
              <a:buClr>
                <a:schemeClr val="dk1"/>
              </a:buClr>
              <a:buSzPts val="1100"/>
              <a:buFont typeface="Arial"/>
              <a:buNone/>
            </a:pPr>
            <a:r>
              <a:rPr lang="en-US"/>
              <a:t>Data is least abstract. Information is next and knowledge is most abstract.</a:t>
            </a:r>
            <a:endParaRPr/>
          </a:p>
          <a:p>
            <a:pPr marL="266700" lvl="0" indent="63500" algn="l" rtl="0">
              <a:spcBef>
                <a:spcPts val="600"/>
              </a:spcBef>
              <a:spcAft>
                <a:spcPts val="600"/>
              </a:spcAft>
              <a:buNone/>
            </a:pPr>
            <a:r>
              <a:rPr lang="en-US" i="1"/>
              <a:t>Data is Future?</a:t>
            </a:r>
            <a:r>
              <a:rPr lang="en-US"/>
              <a:t> </a:t>
            </a:r>
            <a:r>
              <a:rPr lang="en-US" i="1"/>
              <a:t>World is driven by data..?</a:t>
            </a:r>
            <a:r>
              <a:rPr lang="en-US"/>
              <a:t> </a:t>
            </a:r>
            <a:endParaRPr/>
          </a:p>
        </p:txBody>
      </p:sp>
      <p:pic>
        <p:nvPicPr>
          <p:cNvPr id="275" name="Google Shape;275;p39" descr="File:BigData 2267x1146 white.png - Wikimedia Commons"/>
          <p:cNvPicPr preferRelativeResize="0"/>
          <p:nvPr/>
        </p:nvPicPr>
        <p:blipFill>
          <a:blip r:embed="rId3">
            <a:alphaModFix/>
          </a:blip>
          <a:stretch>
            <a:fillRect/>
          </a:stretch>
        </p:blipFill>
        <p:spPr>
          <a:xfrm>
            <a:off x="1171112" y="4262149"/>
            <a:ext cx="10166724" cy="51438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0"/>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Types of Data :</a:t>
            </a:r>
            <a:endParaRPr/>
          </a:p>
        </p:txBody>
      </p:sp>
      <p:sp>
        <p:nvSpPr>
          <p:cNvPr id="282" name="Google Shape;282;p40"/>
          <p:cNvSpPr txBox="1">
            <a:spLocks noGrp="1"/>
          </p:cNvSpPr>
          <p:nvPr>
            <p:ph type="body" idx="1"/>
          </p:nvPr>
        </p:nvSpPr>
        <p:spPr>
          <a:xfrm>
            <a:off x="571500" y="1400708"/>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higher level data is of following three types depending on its structure:</a:t>
            </a:r>
            <a:endParaRPr/>
          </a:p>
          <a:p>
            <a:pPr marL="457200" lvl="0" indent="-393700" algn="l" rtl="0">
              <a:spcBef>
                <a:spcPts val="600"/>
              </a:spcBef>
              <a:spcAft>
                <a:spcPts val="0"/>
              </a:spcAft>
              <a:buSzPts val="2600"/>
              <a:buAutoNum type="arabicPeriod"/>
            </a:pPr>
            <a:r>
              <a:rPr lang="en-US"/>
              <a:t>Structured data: Expressed using Tables.</a:t>
            </a:r>
            <a:endParaRPr/>
          </a:p>
          <a:p>
            <a:pPr marL="457200" lvl="0" indent="-393700" algn="l" rtl="0">
              <a:spcBef>
                <a:spcPts val="0"/>
              </a:spcBef>
              <a:spcAft>
                <a:spcPts val="0"/>
              </a:spcAft>
              <a:buSzPts val="2600"/>
              <a:buAutoNum type="arabicPeriod"/>
            </a:pPr>
            <a:r>
              <a:rPr lang="en-US"/>
              <a:t>Semi-structured data: Expressed using XML or Json.</a:t>
            </a:r>
            <a:endParaRPr/>
          </a:p>
          <a:p>
            <a:pPr marL="457200" lvl="0" indent="-393700" algn="l" rtl="0">
              <a:spcBef>
                <a:spcPts val="0"/>
              </a:spcBef>
              <a:spcAft>
                <a:spcPts val="0"/>
              </a:spcAft>
              <a:buSzPts val="2600"/>
              <a:buAutoNum type="arabicPeriod"/>
            </a:pPr>
            <a:r>
              <a:rPr lang="en-US"/>
              <a:t>Un-structured data: Expressed as plain text</a:t>
            </a:r>
            <a:endParaRPr/>
          </a:p>
          <a:p>
            <a:pPr marL="0" lvl="0" indent="0" algn="l" rtl="0">
              <a:spcBef>
                <a:spcPts val="600"/>
              </a:spcBef>
              <a:spcAft>
                <a:spcPts val="0"/>
              </a:spcAft>
              <a:buNone/>
            </a:pPr>
            <a:endParaRPr/>
          </a:p>
          <a:p>
            <a:pPr marL="0" lvl="0" indent="0" algn="l" rtl="0">
              <a:spcBef>
                <a:spcPts val="600"/>
              </a:spcBef>
              <a:spcAft>
                <a:spcPts val="0"/>
              </a:spcAft>
              <a:buNone/>
            </a:pPr>
            <a:r>
              <a:rPr lang="en-US">
                <a:solidFill>
                  <a:srgbClr val="434343"/>
                </a:solidFill>
              </a:rPr>
              <a:t>Other types: quantitative data vs quantitative data</a:t>
            </a:r>
            <a:endParaRPr>
              <a:solidFill>
                <a:srgbClr val="434343"/>
              </a:solidFill>
            </a:endParaRPr>
          </a:p>
          <a:p>
            <a:pPr marL="0" lvl="0" indent="0" algn="l" rtl="0">
              <a:spcBef>
                <a:spcPts val="600"/>
              </a:spcBef>
              <a:spcAft>
                <a:spcPts val="0"/>
              </a:spcAft>
              <a:buNone/>
            </a:pPr>
            <a:r>
              <a:rPr lang="en-US">
                <a:solidFill>
                  <a:srgbClr val="000000"/>
                </a:solidFill>
              </a:rPr>
              <a:t>Which type of data is </a:t>
            </a:r>
            <a:r>
              <a:rPr lang="en-US">
                <a:solidFill>
                  <a:srgbClr val="FF0000"/>
                </a:solidFill>
              </a:rPr>
              <a:t>easy to use</a:t>
            </a:r>
            <a:r>
              <a:rPr lang="en-US">
                <a:solidFill>
                  <a:srgbClr val="000000"/>
                </a:solidFill>
              </a:rPr>
              <a:t> ?</a:t>
            </a:r>
            <a:endParaRPr>
              <a:solidFill>
                <a:srgbClr val="000000"/>
              </a:solidFill>
            </a:endParaRPr>
          </a:p>
          <a:p>
            <a:pPr marL="0" lvl="0" indent="0" algn="l" rtl="0">
              <a:spcBef>
                <a:spcPts val="600"/>
              </a:spcBef>
              <a:spcAft>
                <a:spcPts val="0"/>
              </a:spcAft>
              <a:buNone/>
            </a:pPr>
            <a:r>
              <a:rPr lang="en-US">
                <a:solidFill>
                  <a:srgbClr val="000000"/>
                </a:solidFill>
              </a:rPr>
              <a:t>which type of data exist in </a:t>
            </a:r>
            <a:r>
              <a:rPr lang="en-US">
                <a:solidFill>
                  <a:srgbClr val="FF0000"/>
                </a:solidFill>
              </a:rPr>
              <a:t>abundance</a:t>
            </a:r>
            <a:r>
              <a:rPr lang="en-US">
                <a:solidFill>
                  <a:srgbClr val="000000"/>
                </a:solidFill>
              </a:rPr>
              <a:t> ?</a:t>
            </a:r>
            <a:endParaRPr>
              <a:solidFill>
                <a:srgbClr val="000000"/>
              </a:solidFill>
            </a:endParaRPr>
          </a:p>
          <a:p>
            <a:pPr marL="0" lvl="0" indent="0" algn="l" rtl="0">
              <a:spcBef>
                <a:spcPts val="600"/>
              </a:spcBef>
              <a:spcAft>
                <a:spcPts val="0"/>
              </a:spcAft>
              <a:buNone/>
            </a:pPr>
            <a:endParaRPr>
              <a:solidFill>
                <a:srgbClr val="434343"/>
              </a:solidFill>
            </a:endParaRPr>
          </a:p>
          <a:p>
            <a:pPr marL="0" lvl="0" indent="0" algn="l" rtl="0">
              <a:spcBef>
                <a:spcPts val="600"/>
              </a:spcBef>
              <a:spcAft>
                <a:spcPts val="0"/>
              </a:spcAft>
              <a:buNone/>
            </a:pPr>
            <a:endParaRPr>
              <a:solidFill>
                <a:srgbClr val="434343"/>
              </a:solidFill>
            </a:endParaRPr>
          </a:p>
          <a:p>
            <a:pPr marL="0" lvl="0" indent="0" algn="l" rtl="0">
              <a:spcBef>
                <a:spcPts val="600"/>
              </a:spcBef>
              <a:spcAft>
                <a:spcPts val="600"/>
              </a:spcAft>
              <a:buNone/>
            </a:pPr>
            <a:endParaRPr>
              <a:solidFill>
                <a:srgbClr val="434343"/>
              </a:solidFill>
            </a:endParaRPr>
          </a:p>
        </p:txBody>
      </p:sp>
      <p:pic>
        <p:nvPicPr>
          <p:cNvPr id="283" name="Google Shape;283;p40" descr="File:Xml logo.svg - Wikimedia Commons"/>
          <p:cNvPicPr preferRelativeResize="0"/>
          <p:nvPr/>
        </p:nvPicPr>
        <p:blipFill>
          <a:blip r:embed="rId3">
            <a:alphaModFix/>
          </a:blip>
          <a:stretch>
            <a:fillRect/>
          </a:stretch>
        </p:blipFill>
        <p:spPr>
          <a:xfrm>
            <a:off x="458550" y="8699150"/>
            <a:ext cx="2437650" cy="545425"/>
          </a:xfrm>
          <a:prstGeom prst="rect">
            <a:avLst/>
          </a:prstGeom>
          <a:noFill/>
          <a:ln>
            <a:noFill/>
          </a:ln>
        </p:spPr>
      </p:pic>
      <p:pic>
        <p:nvPicPr>
          <p:cNvPr id="284" name="Google Shape;284;p40" descr="JSON | How to fix “fatal error: jsoncpp/json/json.h: No such… | Flickr"/>
          <p:cNvPicPr preferRelativeResize="0"/>
          <p:nvPr/>
        </p:nvPicPr>
        <p:blipFill rotWithShape="1">
          <a:blip r:embed="rId4">
            <a:alphaModFix/>
          </a:blip>
          <a:srcRect t="23834" b="23839"/>
          <a:stretch/>
        </p:blipFill>
        <p:spPr>
          <a:xfrm>
            <a:off x="3845476" y="8699150"/>
            <a:ext cx="1926351" cy="770525"/>
          </a:xfrm>
          <a:prstGeom prst="rect">
            <a:avLst/>
          </a:prstGeom>
          <a:noFill/>
          <a:ln>
            <a:noFill/>
          </a:ln>
        </p:spPr>
      </p:pic>
      <p:pic>
        <p:nvPicPr>
          <p:cNvPr id="285" name="Google Shape;285;p40" descr="File:Life table for the aml data.png - Wikimedia Commons"/>
          <p:cNvPicPr preferRelativeResize="0"/>
          <p:nvPr/>
        </p:nvPicPr>
        <p:blipFill rotWithShape="1">
          <a:blip r:embed="rId5">
            <a:alphaModFix/>
          </a:blip>
          <a:srcRect t="11142"/>
          <a:stretch/>
        </p:blipFill>
        <p:spPr>
          <a:xfrm>
            <a:off x="6345450" y="5259125"/>
            <a:ext cx="6515100" cy="4494476"/>
          </a:xfrm>
          <a:prstGeom prst="rect">
            <a:avLst/>
          </a:prstGeom>
          <a:noFill/>
          <a:ln>
            <a:noFill/>
          </a:ln>
        </p:spPr>
      </p:pic>
      <p:sp>
        <p:nvSpPr>
          <p:cNvPr id="286" name="Google Shape;286;p40"/>
          <p:cNvSpPr txBox="1"/>
          <p:nvPr/>
        </p:nvSpPr>
        <p:spPr>
          <a:xfrm>
            <a:off x="3358600" y="6737900"/>
            <a:ext cx="2900100" cy="1536900"/>
          </a:xfrm>
          <a:prstGeom prst="rect">
            <a:avLst/>
          </a:prstGeom>
          <a:solidFill>
            <a:srgbClr val="1155CC"/>
          </a:solid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a:t>
            </a:r>
            <a:endParaRPr sz="1800">
              <a:solidFill>
                <a:srgbClr val="FFFFFF"/>
              </a:solidFill>
            </a:endParaRPr>
          </a:p>
          <a:p>
            <a:pPr marL="0" lvl="0" indent="0" algn="l" rtl="0">
              <a:spcBef>
                <a:spcPts val="0"/>
              </a:spcBef>
              <a:spcAft>
                <a:spcPts val="0"/>
              </a:spcAft>
              <a:buNone/>
            </a:pPr>
            <a:r>
              <a:rPr lang="en-US" sz="1800">
                <a:solidFill>
                  <a:srgbClr val="FFFFFF"/>
                </a:solidFill>
              </a:rPr>
              <a:t>	"City": "Los Angeles",</a:t>
            </a:r>
            <a:endParaRPr sz="1800">
              <a:solidFill>
                <a:srgbClr val="FFFFFF"/>
              </a:solidFill>
            </a:endParaRPr>
          </a:p>
          <a:p>
            <a:pPr marL="0" lvl="0" indent="0" algn="l" rtl="0">
              <a:spcBef>
                <a:spcPts val="0"/>
              </a:spcBef>
              <a:spcAft>
                <a:spcPts val="0"/>
              </a:spcAft>
              <a:buNone/>
            </a:pPr>
            <a:r>
              <a:rPr lang="en-US" sz="1800">
                <a:solidFill>
                  <a:srgbClr val="FFFFFF"/>
                </a:solidFill>
              </a:rPr>
              <a:t>	"Name": "Sandeep",</a:t>
            </a:r>
            <a:endParaRPr sz="1800">
              <a:solidFill>
                <a:srgbClr val="FFFFFF"/>
              </a:solidFill>
            </a:endParaRPr>
          </a:p>
          <a:p>
            <a:pPr marL="0" lvl="0" indent="0" algn="l" rtl="0">
              <a:spcBef>
                <a:spcPts val="0"/>
              </a:spcBef>
              <a:spcAft>
                <a:spcPts val="0"/>
              </a:spcAft>
              <a:buNone/>
            </a:pPr>
            <a:r>
              <a:rPr lang="en-US" sz="1800">
                <a:solidFill>
                  <a:srgbClr val="FFFFFF"/>
                </a:solidFill>
              </a:rPr>
              <a:t>	"id": 20</a:t>
            </a:r>
            <a:endParaRPr sz="1800">
              <a:solidFill>
                <a:srgbClr val="FFFFFF"/>
              </a:solidFill>
            </a:endParaRPr>
          </a:p>
          <a:p>
            <a:pPr marL="0" lvl="0" indent="0" algn="l" rtl="0">
              <a:spcBef>
                <a:spcPts val="0"/>
              </a:spcBef>
              <a:spcAft>
                <a:spcPts val="0"/>
              </a:spcAft>
              <a:buNone/>
            </a:pPr>
            <a:r>
              <a:rPr lang="en-US" sz="1800">
                <a:solidFill>
                  <a:srgbClr val="FFFFFF"/>
                </a:solidFill>
              </a:rPr>
              <a:t>}</a:t>
            </a:r>
            <a:endParaRPr sz="1800">
              <a:solidFill>
                <a:srgbClr val="FFFFFF"/>
              </a:solidFill>
            </a:endParaRPr>
          </a:p>
        </p:txBody>
      </p:sp>
      <p:sp>
        <p:nvSpPr>
          <p:cNvPr id="287" name="Google Shape;287;p40"/>
          <p:cNvSpPr txBox="1"/>
          <p:nvPr/>
        </p:nvSpPr>
        <p:spPr>
          <a:xfrm>
            <a:off x="297350" y="6814124"/>
            <a:ext cx="2974500" cy="14007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a:t>&lt;dataitem&gt;</a:t>
            </a:r>
            <a:endParaRPr sz="1600"/>
          </a:p>
          <a:p>
            <a:pPr marL="0" lvl="0" indent="0" algn="l" rtl="0">
              <a:spcBef>
                <a:spcPts val="0"/>
              </a:spcBef>
              <a:spcAft>
                <a:spcPts val="0"/>
              </a:spcAft>
              <a:buClr>
                <a:schemeClr val="dk1"/>
              </a:buClr>
              <a:buSzPts val="1100"/>
              <a:buFont typeface="Arial"/>
              <a:buNone/>
            </a:pPr>
            <a:r>
              <a:rPr lang="en-US" sz="1600"/>
              <a:t>    &lt;city&gt;"Los Angeles"&lt;/city&gt;</a:t>
            </a:r>
            <a:br>
              <a:rPr lang="en-US" sz="1600"/>
            </a:br>
            <a:r>
              <a:rPr lang="en-US" sz="1600"/>
              <a:t>    &lt;name&gt;"Sandeep"&lt;/name&gt;</a:t>
            </a:r>
            <a:endParaRPr sz="1600"/>
          </a:p>
          <a:p>
            <a:pPr marL="0" lvl="0" indent="0" algn="l" rtl="0">
              <a:spcBef>
                <a:spcPts val="0"/>
              </a:spcBef>
              <a:spcAft>
                <a:spcPts val="0"/>
              </a:spcAft>
              <a:buClr>
                <a:schemeClr val="dk1"/>
              </a:buClr>
              <a:buSzPts val="1100"/>
              <a:buFont typeface="Arial"/>
              <a:buNone/>
            </a:pPr>
            <a:r>
              <a:rPr lang="en-US" sz="1600"/>
              <a:t>    &lt;id&gt;20&lt;/id&gt;</a:t>
            </a:r>
            <a:endParaRPr sz="1600"/>
          </a:p>
          <a:p>
            <a:pPr marL="0" lvl="0" indent="0" algn="l" rtl="0">
              <a:spcBef>
                <a:spcPts val="0"/>
              </a:spcBef>
              <a:spcAft>
                <a:spcPts val="0"/>
              </a:spcAft>
              <a:buNone/>
            </a:pPr>
            <a:r>
              <a:rPr lang="en-US" sz="1600"/>
              <a:t>&lt;/dataitem&gt;</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1"/>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Exercise: Parsing Json</a:t>
            </a:r>
            <a:endParaRPr/>
          </a:p>
        </p:txBody>
      </p:sp>
      <p:sp>
        <p:nvSpPr>
          <p:cNvPr id="294" name="Google Shape;294;p41"/>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a:t>JSON (JavaScript Object Notation) is a lightweight data-interchange format.</a:t>
            </a:r>
            <a:endParaRPr/>
          </a:p>
          <a:p>
            <a:pPr marL="266700" lvl="0" indent="63500" algn="l" rtl="0">
              <a:spcBef>
                <a:spcPts val="600"/>
              </a:spcBef>
              <a:spcAft>
                <a:spcPts val="0"/>
              </a:spcAft>
              <a:buNone/>
            </a:pPr>
            <a:endParaRPr/>
          </a:p>
          <a:p>
            <a:pPr marL="266700" lvl="0" indent="63500" algn="l" rtl="0">
              <a:spcBef>
                <a:spcPts val="600"/>
              </a:spcBef>
              <a:spcAft>
                <a:spcPts val="0"/>
              </a:spcAft>
              <a:buNone/>
            </a:pPr>
            <a:r>
              <a:rPr lang="en-US"/>
              <a:t>Example Json Data:</a:t>
            </a:r>
            <a:endParaRPr/>
          </a:p>
          <a:p>
            <a:pPr marL="266700" lvl="0" indent="63500" algn="l" rtl="0">
              <a:spcBef>
                <a:spcPts val="600"/>
              </a:spcBef>
              <a:spcAft>
                <a:spcPts val="0"/>
              </a:spcAft>
              <a:buNone/>
            </a:pPr>
            <a:endParaRPr/>
          </a:p>
          <a:p>
            <a:pPr marL="266700" lvl="0" indent="63500" algn="l" rtl="0">
              <a:spcBef>
                <a:spcPts val="600"/>
              </a:spcBef>
              <a:spcAft>
                <a:spcPts val="0"/>
              </a:spcAft>
              <a:buNone/>
            </a:pPr>
            <a:r>
              <a:rPr lang="en-US"/>
              <a:t>In python: using json library</a:t>
            </a: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r>
              <a:rPr lang="en-US"/>
              <a:t>Parsing Json Data:</a:t>
            </a:r>
            <a:endParaRPr/>
          </a:p>
          <a:p>
            <a:pPr marL="266700" lvl="0" indent="63500" algn="l" rtl="0">
              <a:spcBef>
                <a:spcPts val="600"/>
              </a:spcBef>
              <a:spcAft>
                <a:spcPts val="600"/>
              </a:spcAft>
              <a:buNone/>
            </a:pPr>
            <a:endParaRPr/>
          </a:p>
        </p:txBody>
      </p:sp>
      <p:sp>
        <p:nvSpPr>
          <p:cNvPr id="295" name="Google Shape;295;p41"/>
          <p:cNvSpPr txBox="1"/>
          <p:nvPr/>
        </p:nvSpPr>
        <p:spPr>
          <a:xfrm>
            <a:off x="5886850" y="2057325"/>
            <a:ext cx="2900100" cy="1536900"/>
          </a:xfrm>
          <a:prstGeom prst="rect">
            <a:avLst/>
          </a:prstGeom>
          <a:solidFill>
            <a:srgbClr val="1155CC"/>
          </a:solid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FFFFFF"/>
                </a:solidFill>
              </a:rPr>
              <a:t>{</a:t>
            </a:r>
            <a:endParaRPr sz="1800">
              <a:solidFill>
                <a:srgbClr val="FFFFFF"/>
              </a:solidFill>
            </a:endParaRPr>
          </a:p>
          <a:p>
            <a:pPr marL="0" lvl="0" indent="0" algn="l" rtl="0">
              <a:spcBef>
                <a:spcPts val="0"/>
              </a:spcBef>
              <a:spcAft>
                <a:spcPts val="0"/>
              </a:spcAft>
              <a:buClr>
                <a:schemeClr val="dk1"/>
              </a:buClr>
              <a:buSzPts val="1100"/>
              <a:buFont typeface="Arial"/>
              <a:buNone/>
            </a:pPr>
            <a:r>
              <a:rPr lang="en-US" sz="1800">
                <a:solidFill>
                  <a:srgbClr val="FFFFFF"/>
                </a:solidFill>
              </a:rPr>
              <a:t>	"City": "Los Angeles",</a:t>
            </a:r>
            <a:endParaRPr sz="1800">
              <a:solidFill>
                <a:srgbClr val="FFFFFF"/>
              </a:solidFill>
            </a:endParaRPr>
          </a:p>
          <a:p>
            <a:pPr marL="0" lvl="0" indent="0" algn="l" rtl="0">
              <a:spcBef>
                <a:spcPts val="0"/>
              </a:spcBef>
              <a:spcAft>
                <a:spcPts val="0"/>
              </a:spcAft>
              <a:buClr>
                <a:schemeClr val="dk1"/>
              </a:buClr>
              <a:buSzPts val="1100"/>
              <a:buFont typeface="Arial"/>
              <a:buNone/>
            </a:pPr>
            <a:r>
              <a:rPr lang="en-US" sz="1800">
                <a:solidFill>
                  <a:srgbClr val="FFFFFF"/>
                </a:solidFill>
              </a:rPr>
              <a:t>	"Name": "Sandeep",</a:t>
            </a:r>
            <a:endParaRPr sz="1800">
              <a:solidFill>
                <a:srgbClr val="FFFFFF"/>
              </a:solidFill>
            </a:endParaRPr>
          </a:p>
          <a:p>
            <a:pPr marL="0" lvl="0" indent="0" algn="l" rtl="0">
              <a:spcBef>
                <a:spcPts val="0"/>
              </a:spcBef>
              <a:spcAft>
                <a:spcPts val="0"/>
              </a:spcAft>
              <a:buClr>
                <a:schemeClr val="dk1"/>
              </a:buClr>
              <a:buSzPts val="1100"/>
              <a:buFont typeface="Arial"/>
              <a:buNone/>
            </a:pPr>
            <a:r>
              <a:rPr lang="en-US" sz="1800">
                <a:solidFill>
                  <a:srgbClr val="FFFFFF"/>
                </a:solidFill>
              </a:rPr>
              <a:t>	"id": 20</a:t>
            </a:r>
            <a:endParaRPr sz="1800">
              <a:solidFill>
                <a:srgbClr val="FFFFFF"/>
              </a:solidFill>
            </a:endParaRPr>
          </a:p>
          <a:p>
            <a:pPr marL="0" lvl="0" indent="0" algn="l" rtl="0">
              <a:spcBef>
                <a:spcPts val="0"/>
              </a:spcBef>
              <a:spcAft>
                <a:spcPts val="0"/>
              </a:spcAft>
              <a:buNone/>
            </a:pPr>
            <a:r>
              <a:rPr lang="en-US" sz="1800">
                <a:solidFill>
                  <a:srgbClr val="FFFFFF"/>
                </a:solidFill>
              </a:rPr>
              <a:t>}</a:t>
            </a:r>
            <a:endParaRPr sz="1800">
              <a:solidFill>
                <a:srgbClr val="FFFFFF"/>
              </a:solidFill>
            </a:endParaRPr>
          </a:p>
        </p:txBody>
      </p:sp>
      <p:sp>
        <p:nvSpPr>
          <p:cNvPr id="296" name="Google Shape;296;p41"/>
          <p:cNvSpPr txBox="1"/>
          <p:nvPr/>
        </p:nvSpPr>
        <p:spPr>
          <a:xfrm>
            <a:off x="1164975" y="4102225"/>
            <a:ext cx="9109200" cy="19458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a:t>&gt;&gt;&gt; import json</a:t>
            </a:r>
            <a:endParaRPr b="1"/>
          </a:p>
          <a:p>
            <a:pPr marL="0" lvl="0" indent="0" algn="l" rtl="0">
              <a:spcBef>
                <a:spcPts val="0"/>
              </a:spcBef>
              <a:spcAft>
                <a:spcPts val="0"/>
              </a:spcAft>
              <a:buClr>
                <a:schemeClr val="dk1"/>
              </a:buClr>
              <a:buSzPts val="1100"/>
              <a:buFont typeface="Arial"/>
              <a:buNone/>
            </a:pPr>
            <a:r>
              <a:rPr lang="en-US" b="1"/>
              <a:t>&gt;&gt;&gt; print(json.dumps({'Name': 'Sandeep', 'City': "Los Angeles",'id':20}, sort_keys=True, indent=4))</a:t>
            </a:r>
            <a:endParaRPr b="1"/>
          </a:p>
          <a:p>
            <a:pPr marL="0" lvl="0" indent="0" algn="l" rtl="0">
              <a:spcBef>
                <a:spcPts val="0"/>
              </a:spcBef>
              <a:spcAft>
                <a:spcPts val="0"/>
              </a:spcAft>
              <a:buClr>
                <a:schemeClr val="dk1"/>
              </a:buClr>
              <a:buSzPts val="1100"/>
              <a:buFont typeface="Arial"/>
              <a:buNone/>
            </a:pPr>
            <a:r>
              <a:rPr lang="en-US" i="1">
                <a:solidFill>
                  <a:srgbClr val="0000FF"/>
                </a:solidFill>
              </a:rPr>
              <a:t>{</a:t>
            </a:r>
            <a:endParaRPr i="1">
              <a:solidFill>
                <a:srgbClr val="0000FF"/>
              </a:solidFill>
            </a:endParaRPr>
          </a:p>
          <a:p>
            <a:pPr marL="0" lvl="0" indent="0" algn="l" rtl="0">
              <a:spcBef>
                <a:spcPts val="0"/>
              </a:spcBef>
              <a:spcAft>
                <a:spcPts val="0"/>
              </a:spcAft>
              <a:buClr>
                <a:schemeClr val="dk1"/>
              </a:buClr>
              <a:buSzPts val="1100"/>
              <a:buFont typeface="Arial"/>
              <a:buNone/>
            </a:pPr>
            <a:r>
              <a:rPr lang="en-US" i="1">
                <a:solidFill>
                  <a:srgbClr val="0000FF"/>
                </a:solidFill>
              </a:rPr>
              <a:t>	"City": "Los Angeles",</a:t>
            </a:r>
            <a:endParaRPr i="1">
              <a:solidFill>
                <a:srgbClr val="0000FF"/>
              </a:solidFill>
            </a:endParaRPr>
          </a:p>
          <a:p>
            <a:pPr marL="0" lvl="0" indent="0" algn="l" rtl="0">
              <a:spcBef>
                <a:spcPts val="0"/>
              </a:spcBef>
              <a:spcAft>
                <a:spcPts val="0"/>
              </a:spcAft>
              <a:buClr>
                <a:schemeClr val="dk1"/>
              </a:buClr>
              <a:buSzPts val="1100"/>
              <a:buFont typeface="Arial"/>
              <a:buNone/>
            </a:pPr>
            <a:r>
              <a:rPr lang="en-US" i="1">
                <a:solidFill>
                  <a:srgbClr val="0000FF"/>
                </a:solidFill>
              </a:rPr>
              <a:t>	"Name": "Sandeep",</a:t>
            </a:r>
            <a:endParaRPr i="1">
              <a:solidFill>
                <a:srgbClr val="0000FF"/>
              </a:solidFill>
            </a:endParaRPr>
          </a:p>
          <a:p>
            <a:pPr marL="0" lvl="0" indent="0" algn="l" rtl="0">
              <a:spcBef>
                <a:spcPts val="0"/>
              </a:spcBef>
              <a:spcAft>
                <a:spcPts val="0"/>
              </a:spcAft>
              <a:buClr>
                <a:schemeClr val="dk1"/>
              </a:buClr>
              <a:buSzPts val="1100"/>
              <a:buFont typeface="Arial"/>
              <a:buNone/>
            </a:pPr>
            <a:r>
              <a:rPr lang="en-US" i="1">
                <a:solidFill>
                  <a:srgbClr val="0000FF"/>
                </a:solidFill>
              </a:rPr>
              <a:t>	"id": 20</a:t>
            </a:r>
            <a:endParaRPr i="1">
              <a:solidFill>
                <a:srgbClr val="0000FF"/>
              </a:solidFill>
            </a:endParaRPr>
          </a:p>
          <a:p>
            <a:pPr marL="0" lvl="0" indent="0" algn="l" rtl="0">
              <a:spcBef>
                <a:spcPts val="0"/>
              </a:spcBef>
              <a:spcAft>
                <a:spcPts val="0"/>
              </a:spcAft>
              <a:buNone/>
            </a:pPr>
            <a:r>
              <a:rPr lang="en-US" i="1">
                <a:solidFill>
                  <a:srgbClr val="0000FF"/>
                </a:solidFill>
              </a:rPr>
              <a:t>}</a:t>
            </a:r>
            <a:endParaRPr i="1">
              <a:solidFill>
                <a:srgbClr val="0000FF"/>
              </a:solidFill>
            </a:endParaRPr>
          </a:p>
        </p:txBody>
      </p:sp>
      <p:sp>
        <p:nvSpPr>
          <p:cNvPr id="297" name="Google Shape;297;p41"/>
          <p:cNvSpPr txBox="1"/>
          <p:nvPr/>
        </p:nvSpPr>
        <p:spPr>
          <a:xfrm>
            <a:off x="1164975" y="6791550"/>
            <a:ext cx="9109200" cy="14625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a:t>import json</a:t>
            </a:r>
            <a:endParaRPr b="1"/>
          </a:p>
          <a:p>
            <a:pPr marL="0" lvl="0" indent="0" algn="l" rtl="0">
              <a:spcBef>
                <a:spcPts val="0"/>
              </a:spcBef>
              <a:spcAft>
                <a:spcPts val="0"/>
              </a:spcAft>
              <a:buClr>
                <a:schemeClr val="dk1"/>
              </a:buClr>
              <a:buSzPts val="1100"/>
              <a:buFont typeface="Arial"/>
              <a:buNone/>
            </a:pPr>
            <a:r>
              <a:rPr lang="en-US" b="1"/>
              <a:t>data = '{"Name" : "Sandeep", "City" : "Los Angeles", "id" : 20}'</a:t>
            </a:r>
            <a:endParaRPr b="1"/>
          </a:p>
          <a:p>
            <a:pPr marL="0" lvl="0" indent="0" algn="l" rtl="0">
              <a:spcBef>
                <a:spcPts val="0"/>
              </a:spcBef>
              <a:spcAft>
                <a:spcPts val="0"/>
              </a:spcAft>
              <a:buClr>
                <a:schemeClr val="dk1"/>
              </a:buClr>
              <a:buSzPts val="1100"/>
              <a:buFont typeface="Arial"/>
              <a:buNone/>
            </a:pPr>
            <a:r>
              <a:rPr lang="en-US" b="1"/>
              <a:t>j = json.loads(data)</a:t>
            </a:r>
            <a:endParaRPr b="1"/>
          </a:p>
          <a:p>
            <a:pPr marL="0" lvl="0" indent="0" algn="l" rtl="0">
              <a:spcBef>
                <a:spcPts val="0"/>
              </a:spcBef>
              <a:spcAft>
                <a:spcPts val="0"/>
              </a:spcAft>
              <a:buClr>
                <a:schemeClr val="dk1"/>
              </a:buClr>
              <a:buSzPts val="1100"/>
              <a:buFont typeface="Arial"/>
              <a:buNone/>
            </a:pPr>
            <a:r>
              <a:rPr lang="en-US" b="1"/>
              <a:t>print(j['Name'])</a:t>
            </a:r>
            <a:endParaRPr b="1"/>
          </a:p>
          <a:p>
            <a:pPr marL="0" lvl="0" indent="0" algn="l" rtl="0">
              <a:spcBef>
                <a:spcPts val="0"/>
              </a:spcBef>
              <a:spcAft>
                <a:spcPts val="0"/>
              </a:spcAft>
              <a:buClr>
                <a:schemeClr val="dk1"/>
              </a:buClr>
              <a:buSzPts val="1100"/>
              <a:buFont typeface="Arial"/>
              <a:buNone/>
            </a:pPr>
            <a:r>
              <a:rPr lang="en-US" i="1">
                <a:solidFill>
                  <a:srgbClr val="0000FF"/>
                </a:solidFill>
              </a:rPr>
              <a:t>Sandeep</a:t>
            </a:r>
            <a:endParaRPr>
              <a:solidFill>
                <a:srgbClr val="0000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4"/>
          <p:cNvSpPr txBox="1">
            <a:spLocks noGrp="1"/>
          </p:cNvSpPr>
          <p:nvPr>
            <p:ph type="title"/>
          </p:nvPr>
        </p:nvSpPr>
        <p:spPr>
          <a:xfrm>
            <a:off x="571500" y="0"/>
            <a:ext cx="11861700" cy="140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Helvetica Neue"/>
              <a:buNone/>
            </a:pPr>
            <a:r>
              <a:rPr lang="en-US" dirty="0"/>
              <a:t>Overview of Lecture</a:t>
            </a:r>
            <a:endParaRPr sz="4400" b="0" i="0" u="none" strike="noStrike" cap="none" dirty="0">
              <a:solidFill>
                <a:schemeClr val="dk1"/>
              </a:solidFill>
              <a:latin typeface="Helvetica Neue"/>
              <a:ea typeface="Helvetica Neue"/>
              <a:cs typeface="Helvetica Neue"/>
              <a:sym typeface="Helvetica Neue"/>
            </a:endParaRPr>
          </a:p>
        </p:txBody>
      </p:sp>
      <p:sp>
        <p:nvSpPr>
          <p:cNvPr id="99" name="Google Shape;99;p24"/>
          <p:cNvSpPr txBox="1">
            <a:spLocks noGrp="1"/>
          </p:cNvSpPr>
          <p:nvPr>
            <p:ph type="body" idx="1"/>
          </p:nvPr>
        </p:nvSpPr>
        <p:spPr>
          <a:xfrm>
            <a:off x="571500" y="1041050"/>
            <a:ext cx="11861700" cy="87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500" dirty="0">
                <a:solidFill>
                  <a:srgbClr val="000000"/>
                </a:solidFill>
              </a:rPr>
              <a:t>Part-1: Introduction to Web API</a:t>
            </a:r>
            <a:endParaRPr sz="2500" dirty="0">
              <a:solidFill>
                <a:srgbClr val="000000"/>
              </a:solidFill>
            </a:endParaRPr>
          </a:p>
          <a:p>
            <a:pPr marL="457200" marR="0" lvl="0" indent="-387350" algn="l" rtl="0">
              <a:lnSpc>
                <a:spcPct val="100000"/>
              </a:lnSpc>
              <a:spcBef>
                <a:spcPts val="0"/>
              </a:spcBef>
              <a:spcAft>
                <a:spcPts val="0"/>
              </a:spcAft>
              <a:buSzPts val="2500"/>
              <a:buFont typeface="Helvetica Neue"/>
              <a:buChar char="•"/>
            </a:pPr>
            <a:r>
              <a:rPr lang="en-US" sz="2500" dirty="0">
                <a:solidFill>
                  <a:srgbClr val="000000"/>
                </a:solidFill>
              </a:rPr>
              <a:t>Web API: Simple Example</a:t>
            </a:r>
            <a:endParaRPr sz="2500" dirty="0">
              <a:solidFill>
                <a:srgbClr val="000000"/>
              </a:solidFill>
            </a:endParaRPr>
          </a:p>
          <a:p>
            <a:pPr marL="457200" marR="0" lvl="0" indent="-387350" algn="l" rtl="0">
              <a:lnSpc>
                <a:spcPct val="100000"/>
              </a:lnSpc>
              <a:spcBef>
                <a:spcPts val="0"/>
              </a:spcBef>
              <a:spcAft>
                <a:spcPts val="0"/>
              </a:spcAft>
              <a:buSzPts val="2500"/>
              <a:buChar char="•"/>
            </a:pPr>
            <a:r>
              <a:rPr lang="en-US" sz="2500" dirty="0">
                <a:solidFill>
                  <a:srgbClr val="000000"/>
                </a:solidFill>
              </a:rPr>
              <a:t>Web API vs Website</a:t>
            </a:r>
            <a:endParaRPr sz="2500" dirty="0">
              <a:solidFill>
                <a:srgbClr val="000000"/>
              </a:solidFill>
            </a:endParaRPr>
          </a:p>
          <a:p>
            <a:pPr marL="457200" marR="0" lvl="0" indent="-387350" algn="l" rtl="0">
              <a:lnSpc>
                <a:spcPct val="100000"/>
              </a:lnSpc>
              <a:spcBef>
                <a:spcPts val="0"/>
              </a:spcBef>
              <a:spcAft>
                <a:spcPts val="0"/>
              </a:spcAft>
              <a:buSzPts val="2500"/>
              <a:buChar char="•"/>
            </a:pPr>
            <a:r>
              <a:rPr lang="en-US" sz="2500" dirty="0">
                <a:solidFill>
                  <a:srgbClr val="000000"/>
                </a:solidFill>
              </a:rPr>
              <a:t>Web API in more detail</a:t>
            </a:r>
            <a:endParaRPr sz="2500" dirty="0">
              <a:solidFill>
                <a:srgbClr val="000000"/>
              </a:solidFill>
            </a:endParaRPr>
          </a:p>
          <a:p>
            <a:pPr marL="457200" marR="0" lvl="0" indent="-387350" algn="l" rtl="0">
              <a:lnSpc>
                <a:spcPct val="100000"/>
              </a:lnSpc>
              <a:spcBef>
                <a:spcPts val="0"/>
              </a:spcBef>
              <a:spcAft>
                <a:spcPts val="0"/>
              </a:spcAft>
              <a:buSzPts val="2500"/>
              <a:buChar char="•"/>
            </a:pPr>
            <a:r>
              <a:rPr lang="en-US" sz="2500" dirty="0">
                <a:solidFill>
                  <a:srgbClr val="000000"/>
                </a:solidFill>
              </a:rPr>
              <a:t>Project -1 </a:t>
            </a:r>
            <a:endParaRPr sz="2500" dirty="0">
              <a:solidFill>
                <a:srgbClr val="000000"/>
              </a:solidFill>
            </a:endParaRPr>
          </a:p>
          <a:p>
            <a:pPr marL="0" marR="0" lvl="0" indent="0" algn="l" rtl="0">
              <a:lnSpc>
                <a:spcPct val="100000"/>
              </a:lnSpc>
              <a:spcBef>
                <a:spcPts val="0"/>
              </a:spcBef>
              <a:spcAft>
                <a:spcPts val="0"/>
              </a:spcAft>
              <a:buNone/>
            </a:pPr>
            <a:endParaRPr sz="2500" dirty="0">
              <a:solidFill>
                <a:srgbClr val="000000"/>
              </a:solidFill>
            </a:endParaRPr>
          </a:p>
          <a:p>
            <a:pPr marL="0" marR="0" lvl="0" indent="0" algn="l" rtl="0">
              <a:lnSpc>
                <a:spcPct val="100000"/>
              </a:lnSpc>
              <a:spcBef>
                <a:spcPts val="0"/>
              </a:spcBef>
              <a:spcAft>
                <a:spcPts val="0"/>
              </a:spcAft>
              <a:buNone/>
            </a:pPr>
            <a:r>
              <a:rPr lang="en-US" sz="2500" b="1" dirty="0">
                <a:solidFill>
                  <a:srgbClr val="000000"/>
                </a:solidFill>
              </a:rPr>
              <a:t>Part 1 Summary:</a:t>
            </a:r>
            <a:r>
              <a:rPr lang="en-US" sz="2500" dirty="0">
                <a:solidFill>
                  <a:srgbClr val="000000"/>
                </a:solidFill>
              </a:rPr>
              <a:t> Web API’s are part of larger ecosystem of web development. We will try to try to touch its basics and introduce the Web API’s.</a:t>
            </a:r>
          </a:p>
          <a:p>
            <a:pPr marL="0" marR="0" lvl="0" indent="0" algn="l" rtl="0">
              <a:lnSpc>
                <a:spcPct val="100000"/>
              </a:lnSpc>
              <a:spcBef>
                <a:spcPts val="0"/>
              </a:spcBef>
              <a:spcAft>
                <a:spcPts val="0"/>
              </a:spcAft>
              <a:buNone/>
            </a:pPr>
            <a:endParaRPr lang="en-US" sz="2500" dirty="0">
              <a:solidFill>
                <a:srgbClr val="000000"/>
              </a:solidFill>
            </a:endParaRPr>
          </a:p>
          <a:p>
            <a:pPr marL="0" marR="0" lvl="0" indent="0" algn="l" rtl="0">
              <a:lnSpc>
                <a:spcPct val="100000"/>
              </a:lnSpc>
              <a:spcBef>
                <a:spcPts val="0"/>
              </a:spcBef>
              <a:spcAft>
                <a:spcPts val="0"/>
              </a:spcAft>
              <a:buNone/>
            </a:pPr>
            <a:r>
              <a:rPr lang="en-US" sz="2500" dirty="0">
                <a:solidFill>
                  <a:srgbClr val="000000"/>
                </a:solidFill>
              </a:rPr>
              <a:t>Part-2: Introduction to Databases</a:t>
            </a:r>
          </a:p>
          <a:p>
            <a:pPr marL="457200" marR="0" lvl="0" indent="-387350" algn="l" rtl="0">
              <a:lnSpc>
                <a:spcPct val="100000"/>
              </a:lnSpc>
              <a:spcBef>
                <a:spcPts val="0"/>
              </a:spcBef>
              <a:spcAft>
                <a:spcPts val="0"/>
              </a:spcAft>
              <a:buSzPts val="2500"/>
              <a:buChar char="•"/>
            </a:pPr>
            <a:r>
              <a:rPr lang="en-US" sz="2500" dirty="0">
                <a:solidFill>
                  <a:srgbClr val="000000"/>
                </a:solidFill>
              </a:rPr>
              <a:t>Data</a:t>
            </a:r>
          </a:p>
          <a:p>
            <a:pPr marL="457200" marR="0" lvl="0" indent="-387350" algn="l" rtl="0">
              <a:lnSpc>
                <a:spcPct val="100000"/>
              </a:lnSpc>
              <a:spcBef>
                <a:spcPts val="0"/>
              </a:spcBef>
              <a:spcAft>
                <a:spcPts val="0"/>
              </a:spcAft>
              <a:buSzPts val="2500"/>
              <a:buChar char="•"/>
            </a:pPr>
            <a:r>
              <a:rPr lang="en-US" sz="2500" dirty="0">
                <a:solidFill>
                  <a:srgbClr val="000000"/>
                </a:solidFill>
              </a:rPr>
              <a:t>Databases</a:t>
            </a:r>
          </a:p>
          <a:p>
            <a:pPr marL="457200" marR="0" lvl="0" indent="-387350" algn="l" rtl="0">
              <a:lnSpc>
                <a:spcPct val="100000"/>
              </a:lnSpc>
              <a:spcBef>
                <a:spcPts val="0"/>
              </a:spcBef>
              <a:spcAft>
                <a:spcPts val="0"/>
              </a:spcAft>
              <a:buSzPts val="2500"/>
              <a:buChar char="•"/>
            </a:pPr>
            <a:r>
              <a:rPr lang="en-US" sz="2500" dirty="0">
                <a:solidFill>
                  <a:srgbClr val="000000"/>
                </a:solidFill>
              </a:rPr>
              <a:t>Databases: types</a:t>
            </a:r>
          </a:p>
          <a:p>
            <a:pPr marL="457200" marR="0" lvl="0" indent="-387350" algn="l" rtl="0">
              <a:lnSpc>
                <a:spcPct val="100000"/>
              </a:lnSpc>
              <a:spcBef>
                <a:spcPts val="0"/>
              </a:spcBef>
              <a:spcAft>
                <a:spcPts val="0"/>
              </a:spcAft>
              <a:buSzPts val="2500"/>
              <a:buChar char="•"/>
            </a:pPr>
            <a:r>
              <a:rPr lang="en-US" sz="2500" dirty="0" err="1">
                <a:solidFill>
                  <a:srgbClr val="000000"/>
                </a:solidFill>
              </a:rPr>
              <a:t>MySql</a:t>
            </a:r>
            <a:r>
              <a:rPr lang="en-US" sz="2500" dirty="0">
                <a:solidFill>
                  <a:srgbClr val="000000"/>
                </a:solidFill>
              </a:rPr>
              <a:t> </a:t>
            </a:r>
          </a:p>
          <a:p>
            <a:pPr marL="457200" marR="0" lvl="0" indent="-387350" algn="l" rtl="0">
              <a:lnSpc>
                <a:spcPct val="100000"/>
              </a:lnSpc>
              <a:spcBef>
                <a:spcPts val="0"/>
              </a:spcBef>
              <a:spcAft>
                <a:spcPts val="0"/>
              </a:spcAft>
              <a:buSzPts val="2500"/>
              <a:buChar char="•"/>
            </a:pPr>
            <a:r>
              <a:rPr lang="en-US" sz="2500" dirty="0">
                <a:solidFill>
                  <a:srgbClr val="000000"/>
                </a:solidFill>
              </a:rPr>
              <a:t>MongoDB</a:t>
            </a:r>
          </a:p>
          <a:p>
            <a:pPr marL="457200" marR="0" lvl="0" indent="-387350" algn="l" rtl="0">
              <a:lnSpc>
                <a:spcPct val="100000"/>
              </a:lnSpc>
              <a:spcBef>
                <a:spcPts val="0"/>
              </a:spcBef>
              <a:spcAft>
                <a:spcPts val="0"/>
              </a:spcAft>
              <a:buSzPts val="2500"/>
              <a:buChar char="•"/>
            </a:pPr>
            <a:r>
              <a:rPr lang="en-US" sz="2500" dirty="0">
                <a:solidFill>
                  <a:srgbClr val="000000"/>
                </a:solidFill>
              </a:rPr>
              <a:t>Exercises</a:t>
            </a:r>
          </a:p>
          <a:p>
            <a:pPr marL="0" marR="0" lvl="0" indent="0" algn="l" rtl="0">
              <a:lnSpc>
                <a:spcPct val="100000"/>
              </a:lnSpc>
              <a:spcBef>
                <a:spcPts val="0"/>
              </a:spcBef>
              <a:spcAft>
                <a:spcPts val="0"/>
              </a:spcAft>
              <a:buNone/>
            </a:pPr>
            <a:endParaRPr lang="en-US" sz="2500" dirty="0">
              <a:solidFill>
                <a:srgbClr val="000000"/>
              </a:solidFill>
            </a:endParaRPr>
          </a:p>
          <a:p>
            <a:pPr marL="0" marR="0" lvl="0" indent="0" algn="l" rtl="0">
              <a:lnSpc>
                <a:spcPct val="100000"/>
              </a:lnSpc>
              <a:spcBef>
                <a:spcPts val="0"/>
              </a:spcBef>
              <a:spcAft>
                <a:spcPts val="0"/>
              </a:spcAft>
              <a:buNone/>
            </a:pPr>
            <a:r>
              <a:rPr lang="en-US" sz="2500" b="1" dirty="0">
                <a:solidFill>
                  <a:srgbClr val="000000"/>
                </a:solidFill>
              </a:rPr>
              <a:t>Part 2 Summary:</a:t>
            </a:r>
            <a:r>
              <a:rPr lang="en-US" sz="2500" dirty="0">
                <a:solidFill>
                  <a:srgbClr val="000000"/>
                </a:solidFill>
              </a:rPr>
              <a:t> Introduce data and ways to store and query it using databases.</a:t>
            </a:r>
          </a:p>
          <a:p>
            <a:pPr marL="0" marR="0" lvl="0" indent="0" algn="l" rtl="0">
              <a:lnSpc>
                <a:spcPct val="100000"/>
              </a:lnSpc>
              <a:spcBef>
                <a:spcPts val="0"/>
              </a:spcBef>
              <a:spcAft>
                <a:spcPts val="0"/>
              </a:spcAft>
              <a:buNone/>
            </a:pPr>
            <a:endParaRPr lang="en-US" sz="2500" dirty="0">
              <a:solidFill>
                <a:srgbClr val="000000"/>
              </a:solidFill>
            </a:endParaRPr>
          </a:p>
          <a:p>
            <a:pPr marL="0" marR="0" lvl="0" indent="0" algn="l" rtl="0">
              <a:lnSpc>
                <a:spcPct val="100000"/>
              </a:lnSpc>
              <a:spcBef>
                <a:spcPts val="0"/>
              </a:spcBef>
              <a:spcAft>
                <a:spcPts val="0"/>
              </a:spcAft>
              <a:buNone/>
            </a:pPr>
            <a:r>
              <a:rPr lang="en-US" sz="2500" dirty="0">
                <a:solidFill>
                  <a:srgbClr val="000000"/>
                </a:solidFill>
              </a:rPr>
              <a:t>Part-3: Project using Web API and MongoDB.</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2"/>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Database</a:t>
            </a:r>
            <a:endParaRPr/>
          </a:p>
        </p:txBody>
      </p:sp>
      <p:sp>
        <p:nvSpPr>
          <p:cNvPr id="304" name="Google Shape;304;p42"/>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 Database is structured collection of data.</a:t>
            </a:r>
            <a:endParaRPr/>
          </a:p>
          <a:p>
            <a:pPr marL="0" lvl="0" indent="0" algn="l" rtl="0">
              <a:spcBef>
                <a:spcPts val="600"/>
              </a:spcBef>
              <a:spcAft>
                <a:spcPts val="0"/>
              </a:spcAft>
              <a:buNone/>
            </a:pPr>
            <a:endParaRPr/>
          </a:p>
          <a:p>
            <a:pPr marL="0" lvl="0" indent="0" algn="l" rtl="0">
              <a:spcBef>
                <a:spcPts val="600"/>
              </a:spcBef>
              <a:spcAft>
                <a:spcPts val="0"/>
              </a:spcAft>
              <a:buNone/>
            </a:pPr>
            <a:r>
              <a:rPr lang="en-US"/>
              <a:t>Example: Telephone directory, Dictionary and many more.</a:t>
            </a:r>
            <a:endParaRPr/>
          </a:p>
          <a:p>
            <a:pPr marL="0" lvl="0" indent="0" algn="l" rtl="0">
              <a:spcBef>
                <a:spcPts val="600"/>
              </a:spcBef>
              <a:spcAft>
                <a:spcPts val="0"/>
              </a:spcAft>
              <a:buNone/>
            </a:pPr>
            <a:endParaRPr/>
          </a:p>
          <a:p>
            <a:pPr marL="0" lvl="0" indent="0" algn="l" rtl="0">
              <a:spcBef>
                <a:spcPts val="600"/>
              </a:spcBef>
              <a:spcAft>
                <a:spcPts val="0"/>
              </a:spcAft>
              <a:buNone/>
            </a:pPr>
            <a:r>
              <a:rPr lang="en-US"/>
              <a:t>Databases can be stored in computer and analyzed by program. Programs are often called </a:t>
            </a:r>
            <a:r>
              <a:rPr lang="en-US" i="1"/>
              <a:t>database management systems</a:t>
            </a:r>
            <a:r>
              <a:rPr lang="en-US"/>
              <a:t> or in short </a:t>
            </a:r>
            <a:r>
              <a:rPr lang="en-US" i="1"/>
              <a:t>databases</a:t>
            </a:r>
            <a:r>
              <a:rPr lang="en-US"/>
              <a:t>.  We call the programs which help us to analyze data as databases too.</a:t>
            </a:r>
            <a:endParaRPr/>
          </a:p>
          <a:p>
            <a:pPr marL="0" lvl="0" indent="0" algn="l" rtl="0">
              <a:spcBef>
                <a:spcPts val="600"/>
              </a:spcBef>
              <a:spcAft>
                <a:spcPts val="0"/>
              </a:spcAft>
              <a:buNone/>
            </a:pPr>
            <a:endParaRPr/>
          </a:p>
          <a:p>
            <a:pPr marL="0" lvl="0" indent="0" algn="l" rtl="0">
              <a:spcBef>
                <a:spcPts val="600"/>
              </a:spcBef>
              <a:spcAft>
                <a:spcPts val="0"/>
              </a:spcAft>
              <a:buNone/>
            </a:pPr>
            <a:r>
              <a:rPr lang="en-US"/>
              <a:t>Different types of databases to store different type of data.</a:t>
            </a:r>
            <a:endParaRPr/>
          </a:p>
          <a:p>
            <a:pPr marL="0" lvl="0" indent="0" algn="l" rtl="0">
              <a:spcBef>
                <a:spcPts val="600"/>
              </a:spcBef>
              <a:spcAft>
                <a:spcPts val="0"/>
              </a:spcAft>
              <a:buNone/>
            </a:pPr>
            <a:endParaRPr/>
          </a:p>
          <a:p>
            <a:pPr marL="0" lvl="0" indent="0" algn="l" rtl="0">
              <a:spcBef>
                <a:spcPts val="600"/>
              </a:spcBef>
              <a:spcAft>
                <a:spcPts val="0"/>
              </a:spcAft>
              <a:buNone/>
            </a:pPr>
            <a:r>
              <a:rPr lang="en-US"/>
              <a:t>Normally we have two types of datastores:</a:t>
            </a:r>
            <a:endParaRPr/>
          </a:p>
          <a:p>
            <a:pPr marL="457200" lvl="0" indent="-393700" algn="l" rtl="0">
              <a:spcBef>
                <a:spcPts val="600"/>
              </a:spcBef>
              <a:spcAft>
                <a:spcPts val="0"/>
              </a:spcAft>
              <a:buSzPts val="2600"/>
              <a:buAutoNum type="arabicPeriod"/>
            </a:pPr>
            <a:r>
              <a:rPr lang="en-US" b="1">
                <a:solidFill>
                  <a:srgbClr val="0000FF"/>
                </a:solidFill>
              </a:rPr>
              <a:t>Relational database</a:t>
            </a:r>
            <a:r>
              <a:rPr lang="en-US"/>
              <a:t>. (SQL)</a:t>
            </a:r>
            <a:endParaRPr/>
          </a:p>
          <a:p>
            <a:pPr marL="457200" lvl="0" indent="-393700" algn="l" rtl="0">
              <a:spcBef>
                <a:spcPts val="0"/>
              </a:spcBef>
              <a:spcAft>
                <a:spcPts val="0"/>
              </a:spcAft>
              <a:buSzPts val="2600"/>
              <a:buAutoNum type="arabicPeriod"/>
            </a:pPr>
            <a:r>
              <a:rPr lang="en-US" b="1">
                <a:solidFill>
                  <a:srgbClr val="0000FF"/>
                </a:solidFill>
              </a:rPr>
              <a:t>Non-Relational database.</a:t>
            </a:r>
            <a:r>
              <a:rPr lang="en-US"/>
              <a:t> (NoSQL)</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3"/>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Relational Databases</a:t>
            </a:r>
            <a:endParaRPr/>
          </a:p>
        </p:txBody>
      </p:sp>
      <p:sp>
        <p:nvSpPr>
          <p:cNvPr id="311" name="Google Shape;311;p43"/>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Databases whose organization is based on relations. We have tables and data items are inserted in the form of rows.</a:t>
            </a:r>
            <a:endParaRPr/>
          </a:p>
          <a:p>
            <a:pPr marL="0" lvl="0" indent="0" algn="l" rtl="0">
              <a:spcBef>
                <a:spcPts val="600"/>
              </a:spcBef>
              <a:spcAft>
                <a:spcPts val="0"/>
              </a:spcAft>
              <a:buNone/>
            </a:pPr>
            <a:endParaRPr/>
          </a:p>
          <a:p>
            <a:pPr marL="0" lvl="0" indent="0" algn="l" rtl="0">
              <a:spcBef>
                <a:spcPts val="600"/>
              </a:spcBef>
              <a:spcAft>
                <a:spcPts val="0"/>
              </a:spcAft>
              <a:buNone/>
            </a:pPr>
            <a:r>
              <a:rPr lang="en-US"/>
              <a:t>Also called SQL databases.</a:t>
            </a:r>
            <a:endParaRPr/>
          </a:p>
          <a:p>
            <a:pPr marL="0" lvl="0" indent="0" algn="l" rtl="0">
              <a:spcBef>
                <a:spcPts val="600"/>
              </a:spcBef>
              <a:spcAft>
                <a:spcPts val="0"/>
              </a:spcAft>
              <a:buNone/>
            </a:pPr>
            <a:endParaRPr/>
          </a:p>
          <a:p>
            <a:pPr marL="0" lvl="0" indent="0" algn="l" rtl="0">
              <a:spcBef>
                <a:spcPts val="600"/>
              </a:spcBef>
              <a:spcAft>
                <a:spcPts val="0"/>
              </a:spcAft>
              <a:buNone/>
            </a:pPr>
            <a:r>
              <a:rPr lang="en-US"/>
              <a:t>Various relational databases: MySQL, Oracle, Microsoft SQL, IBM DB2.</a:t>
            </a:r>
            <a:endParaRPr/>
          </a:p>
          <a:p>
            <a:pPr marL="0" lvl="0" indent="0" algn="l" rtl="0">
              <a:spcBef>
                <a:spcPts val="600"/>
              </a:spcBef>
              <a:spcAft>
                <a:spcPts val="0"/>
              </a:spcAft>
              <a:buNone/>
            </a:pPr>
            <a:endParaRPr/>
          </a:p>
          <a:p>
            <a:pPr marL="0" lvl="0" indent="0" algn="l" rtl="0">
              <a:spcBef>
                <a:spcPts val="600"/>
              </a:spcBef>
              <a:spcAft>
                <a:spcPts val="0"/>
              </a:spcAft>
              <a:buNone/>
            </a:pPr>
            <a:r>
              <a:rPr lang="en-US"/>
              <a:t>SQL: </a:t>
            </a:r>
            <a:r>
              <a:rPr lang="en-US" b="1"/>
              <a:t>Structured query language.</a:t>
            </a:r>
            <a:r>
              <a:rPr lang="en-US"/>
              <a:t> Used to insert, query and update data items.</a:t>
            </a:r>
            <a:endParaRPr/>
          </a:p>
          <a:p>
            <a:pPr marL="0" lvl="0" indent="0" algn="l" rtl="0">
              <a:spcBef>
                <a:spcPts val="600"/>
              </a:spcBef>
              <a:spcAft>
                <a:spcPts val="0"/>
              </a:spcAft>
              <a:buNone/>
            </a:pPr>
            <a:endParaRPr/>
          </a:p>
          <a:p>
            <a:pPr marL="0" lvl="0" indent="0" algn="l" rtl="0">
              <a:spcBef>
                <a:spcPts val="600"/>
              </a:spcBef>
              <a:spcAft>
                <a:spcPts val="0"/>
              </a:spcAft>
              <a:buNone/>
            </a:pPr>
            <a:r>
              <a:rPr lang="en-US"/>
              <a:t>Most of early data stored in tables. eg. Data of big banks in Oracle database.</a:t>
            </a:r>
            <a:endParaRPr/>
          </a:p>
          <a:p>
            <a:pPr marL="0" lvl="0" indent="0" algn="l" rtl="0">
              <a:spcBef>
                <a:spcPts val="600"/>
              </a:spcBef>
              <a:spcAft>
                <a:spcPts val="6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4"/>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SQL: Queries</a:t>
            </a:r>
            <a:endParaRPr/>
          </a:p>
        </p:txBody>
      </p:sp>
      <p:sp>
        <p:nvSpPr>
          <p:cNvPr id="318" name="Google Shape;318;p44"/>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a:t>Creating Table:</a:t>
            </a: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r>
              <a:rPr lang="en-US"/>
              <a:t>Inserting Data:</a:t>
            </a: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266700" lvl="0" indent="63500" algn="l" rtl="0">
              <a:spcBef>
                <a:spcPts val="600"/>
              </a:spcBef>
              <a:spcAft>
                <a:spcPts val="0"/>
              </a:spcAft>
              <a:buNone/>
            </a:pPr>
            <a:r>
              <a:rPr lang="en-US"/>
              <a:t>Query Data:</a:t>
            </a:r>
            <a:endParaRPr/>
          </a:p>
          <a:p>
            <a:pPr marL="266700" lvl="0" indent="63500" algn="l" rtl="0">
              <a:spcBef>
                <a:spcPts val="600"/>
              </a:spcBef>
              <a:spcAft>
                <a:spcPts val="0"/>
              </a:spcAft>
              <a:buNone/>
            </a:pPr>
            <a:endParaRPr/>
          </a:p>
          <a:p>
            <a:pPr marL="266700" lvl="0" indent="63500" algn="l" rtl="0">
              <a:spcBef>
                <a:spcPts val="600"/>
              </a:spcBef>
              <a:spcAft>
                <a:spcPts val="0"/>
              </a:spcAft>
              <a:buNone/>
            </a:pPr>
            <a:endParaRPr/>
          </a:p>
          <a:p>
            <a:pPr marL="0" lvl="0" indent="0" algn="l" rtl="0">
              <a:spcBef>
                <a:spcPts val="600"/>
              </a:spcBef>
              <a:spcAft>
                <a:spcPts val="0"/>
              </a:spcAft>
              <a:buNone/>
            </a:pPr>
            <a:r>
              <a:rPr lang="en-US" b="1">
                <a:solidFill>
                  <a:srgbClr val="0000FF"/>
                </a:solidFill>
              </a:rPr>
              <a:t>Database language, similar to python, but designed to work with database. </a:t>
            </a:r>
            <a:r>
              <a:rPr lang="en-US">
                <a:solidFill>
                  <a:srgbClr val="000000"/>
                </a:solidFill>
              </a:rPr>
              <a:t>Can do many complex things, which we left for simplicity.</a:t>
            </a:r>
            <a:endParaRPr>
              <a:solidFill>
                <a:srgbClr val="000000"/>
              </a:solidFill>
            </a:endParaRPr>
          </a:p>
          <a:p>
            <a:pPr marL="266700" lvl="0" indent="63500" algn="l" rtl="0">
              <a:spcBef>
                <a:spcPts val="600"/>
              </a:spcBef>
              <a:spcAft>
                <a:spcPts val="0"/>
              </a:spcAft>
              <a:buNone/>
            </a:pPr>
            <a:endParaRPr/>
          </a:p>
          <a:p>
            <a:pPr marL="266700" lvl="0" indent="63500" algn="l" rtl="0">
              <a:spcBef>
                <a:spcPts val="600"/>
              </a:spcBef>
              <a:spcAft>
                <a:spcPts val="600"/>
              </a:spcAft>
              <a:buNone/>
            </a:pPr>
            <a:endParaRPr/>
          </a:p>
        </p:txBody>
      </p:sp>
      <p:sp>
        <p:nvSpPr>
          <p:cNvPr id="319" name="Google Shape;319;p44"/>
          <p:cNvSpPr txBox="1"/>
          <p:nvPr/>
        </p:nvSpPr>
        <p:spPr>
          <a:xfrm>
            <a:off x="805675" y="2039875"/>
            <a:ext cx="3291300" cy="17313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i="1">
                <a:solidFill>
                  <a:srgbClr val="0000FF"/>
                </a:solidFill>
              </a:rPr>
              <a:t>CREATE </a:t>
            </a:r>
            <a:r>
              <a:rPr lang="en-US" sz="1600" b="1" i="1"/>
              <a:t>TABLE table_name (</a:t>
            </a:r>
            <a:endParaRPr sz="1600" b="1" i="1"/>
          </a:p>
          <a:p>
            <a:pPr marL="0" lvl="0" indent="0" algn="l" rtl="0">
              <a:spcBef>
                <a:spcPts val="0"/>
              </a:spcBef>
              <a:spcAft>
                <a:spcPts val="0"/>
              </a:spcAft>
              <a:buNone/>
            </a:pPr>
            <a:r>
              <a:rPr lang="en-US" sz="1600" b="1" i="1"/>
              <a:t>	column1 datatype,</a:t>
            </a:r>
            <a:endParaRPr sz="1600" b="1" i="1"/>
          </a:p>
          <a:p>
            <a:pPr marL="0" lvl="0" indent="0" algn="l" rtl="0">
              <a:spcBef>
                <a:spcPts val="0"/>
              </a:spcBef>
              <a:spcAft>
                <a:spcPts val="0"/>
              </a:spcAft>
              <a:buNone/>
            </a:pPr>
            <a:r>
              <a:rPr lang="en-US" sz="1600" b="1" i="1"/>
              <a:t>	column2 datatype,</a:t>
            </a:r>
            <a:endParaRPr sz="1600" b="1" i="1"/>
          </a:p>
          <a:p>
            <a:pPr marL="0" lvl="0" indent="0" algn="l" rtl="0">
              <a:spcBef>
                <a:spcPts val="0"/>
              </a:spcBef>
              <a:spcAft>
                <a:spcPts val="0"/>
              </a:spcAft>
              <a:buNone/>
            </a:pPr>
            <a:r>
              <a:rPr lang="en-US" sz="1600" b="1" i="1"/>
              <a:t>	column3 datatype,</a:t>
            </a:r>
            <a:endParaRPr sz="1600" b="1" i="1"/>
          </a:p>
          <a:p>
            <a:pPr marL="0" lvl="0" indent="0" algn="l" rtl="0">
              <a:spcBef>
                <a:spcPts val="0"/>
              </a:spcBef>
              <a:spcAft>
                <a:spcPts val="0"/>
              </a:spcAft>
              <a:buNone/>
            </a:pPr>
            <a:r>
              <a:rPr lang="en-US" sz="1600" b="1" i="1"/>
              <a:t>   ....</a:t>
            </a:r>
            <a:endParaRPr sz="1600" b="1" i="1"/>
          </a:p>
          <a:p>
            <a:pPr marL="0" lvl="0" indent="0" algn="l" rtl="0">
              <a:spcBef>
                <a:spcPts val="0"/>
              </a:spcBef>
              <a:spcAft>
                <a:spcPts val="0"/>
              </a:spcAft>
              <a:buNone/>
            </a:pPr>
            <a:r>
              <a:rPr lang="en-US" sz="1600" b="1" i="1"/>
              <a:t>);</a:t>
            </a:r>
            <a:endParaRPr sz="1600" b="1" i="1"/>
          </a:p>
          <a:p>
            <a:pPr marL="0" lvl="0" indent="0" algn="l" rtl="0">
              <a:spcBef>
                <a:spcPts val="0"/>
              </a:spcBef>
              <a:spcAft>
                <a:spcPts val="0"/>
              </a:spcAft>
              <a:buNone/>
            </a:pPr>
            <a:endParaRPr sz="1600" b="1" i="1"/>
          </a:p>
        </p:txBody>
      </p:sp>
      <p:sp>
        <p:nvSpPr>
          <p:cNvPr id="320" name="Google Shape;320;p44"/>
          <p:cNvSpPr txBox="1"/>
          <p:nvPr/>
        </p:nvSpPr>
        <p:spPr>
          <a:xfrm>
            <a:off x="805675" y="5054925"/>
            <a:ext cx="6136800" cy="17313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i="1"/>
              <a:t>I</a:t>
            </a:r>
            <a:r>
              <a:rPr lang="en-US" sz="1600" b="1" i="1">
                <a:solidFill>
                  <a:srgbClr val="0000FF"/>
                </a:solidFill>
              </a:rPr>
              <a:t>NSERT INTO </a:t>
            </a:r>
            <a:r>
              <a:rPr lang="en-US" sz="1600" b="1" i="1"/>
              <a:t>table_name (column1, column2, column3, ...)</a:t>
            </a:r>
            <a:endParaRPr sz="1600" b="1" i="1"/>
          </a:p>
          <a:p>
            <a:pPr marL="0" lvl="0" indent="0" algn="l" rtl="0">
              <a:spcBef>
                <a:spcPts val="0"/>
              </a:spcBef>
              <a:spcAft>
                <a:spcPts val="0"/>
              </a:spcAft>
              <a:buNone/>
            </a:pPr>
            <a:r>
              <a:rPr lang="en-US" sz="1600" b="1" i="1">
                <a:solidFill>
                  <a:srgbClr val="0000FF"/>
                </a:solidFill>
              </a:rPr>
              <a:t>VALUES </a:t>
            </a:r>
            <a:r>
              <a:rPr lang="en-US" sz="1600" b="1" i="1"/>
              <a:t>(value1, value2, value3, ...);</a:t>
            </a:r>
            <a:endParaRPr sz="1600" b="1" i="1"/>
          </a:p>
          <a:p>
            <a:pPr marL="0" lvl="0" indent="0" algn="l" rtl="0">
              <a:spcBef>
                <a:spcPts val="0"/>
              </a:spcBef>
              <a:spcAft>
                <a:spcPts val="0"/>
              </a:spcAft>
              <a:buNone/>
            </a:pPr>
            <a:endParaRPr sz="1600" b="1" i="1"/>
          </a:p>
        </p:txBody>
      </p:sp>
      <p:sp>
        <p:nvSpPr>
          <p:cNvPr id="321" name="Google Shape;321;p44"/>
          <p:cNvSpPr txBox="1"/>
          <p:nvPr/>
        </p:nvSpPr>
        <p:spPr>
          <a:xfrm>
            <a:off x="942800" y="7713750"/>
            <a:ext cx="4559700" cy="84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b="1" i="1">
                <a:solidFill>
                  <a:srgbClr val="0000FF"/>
                </a:solidFill>
              </a:rPr>
              <a:t>SELECT</a:t>
            </a:r>
            <a:r>
              <a:rPr lang="en-US" sz="1600" b="1" i="1"/>
              <a:t> column1, column2, … </a:t>
            </a:r>
            <a:r>
              <a:rPr lang="en-US" sz="1600" b="1" i="1">
                <a:solidFill>
                  <a:srgbClr val="0000FF"/>
                </a:solidFill>
              </a:rPr>
              <a:t>FROM</a:t>
            </a:r>
            <a:r>
              <a:rPr lang="en-US" sz="1600" b="1" i="1"/>
              <a:t> table_name </a:t>
            </a:r>
            <a:r>
              <a:rPr lang="en-US" sz="1600" b="1" i="1">
                <a:solidFill>
                  <a:srgbClr val="0000FF"/>
                </a:solidFill>
              </a:rPr>
              <a:t>WHERE</a:t>
            </a:r>
            <a:r>
              <a:rPr lang="en-US" sz="1600" b="1" i="1"/>
              <a:t> condition;</a:t>
            </a:r>
            <a:endParaRPr sz="1600" b="1" i="1"/>
          </a:p>
          <a:p>
            <a:pPr marL="0" lvl="0" indent="0" algn="l" rtl="0">
              <a:spcBef>
                <a:spcPts val="0"/>
              </a:spcBef>
              <a:spcAft>
                <a:spcPts val="0"/>
              </a:spcAft>
              <a:buClr>
                <a:schemeClr val="dk1"/>
              </a:buClr>
              <a:buSzPts val="1100"/>
              <a:buFont typeface="Arial"/>
              <a:buNone/>
            </a:pPr>
            <a:endParaRPr sz="1600" b="1" i="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5"/>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NoSQL Databases: MongoDB</a:t>
            </a:r>
            <a:endParaRPr/>
          </a:p>
        </p:txBody>
      </p:sp>
      <p:sp>
        <p:nvSpPr>
          <p:cNvPr id="328" name="Google Shape;328;p45"/>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t>NoSQL: </a:t>
            </a:r>
            <a:r>
              <a:rPr lang="en-US"/>
              <a:t>Used to Store data which is not in tabular form and is semi-structured.</a:t>
            </a:r>
            <a:endParaRPr/>
          </a:p>
          <a:p>
            <a:pPr marL="0" lvl="0" indent="0" algn="l" rtl="0">
              <a:spcBef>
                <a:spcPts val="600"/>
              </a:spcBef>
              <a:spcAft>
                <a:spcPts val="0"/>
              </a:spcAft>
              <a:buNone/>
            </a:pPr>
            <a:r>
              <a:rPr lang="en-US"/>
              <a:t>Eg: Json data. </a:t>
            </a:r>
            <a:endParaRPr/>
          </a:p>
          <a:p>
            <a:pPr marL="0" lvl="0" indent="0" algn="l" rtl="0">
              <a:spcBef>
                <a:spcPts val="600"/>
              </a:spcBef>
              <a:spcAft>
                <a:spcPts val="0"/>
              </a:spcAft>
              <a:buNone/>
            </a:pPr>
            <a:endParaRPr/>
          </a:p>
          <a:p>
            <a:pPr marL="0" lvl="0" indent="0" algn="l" rtl="0">
              <a:spcBef>
                <a:spcPts val="600"/>
              </a:spcBef>
              <a:spcAft>
                <a:spcPts val="0"/>
              </a:spcAft>
              <a:buNone/>
            </a:pPr>
            <a:r>
              <a:rPr lang="en-US"/>
              <a:t>Also called not only SQL.</a:t>
            </a:r>
            <a:endParaRPr/>
          </a:p>
          <a:p>
            <a:pPr marL="0" lvl="0" indent="0" algn="l" rtl="0">
              <a:spcBef>
                <a:spcPts val="600"/>
              </a:spcBef>
              <a:spcAft>
                <a:spcPts val="0"/>
              </a:spcAft>
              <a:buNone/>
            </a:pPr>
            <a:endParaRPr/>
          </a:p>
          <a:p>
            <a:pPr marL="0" lvl="0" indent="0" algn="l" rtl="0">
              <a:spcBef>
                <a:spcPts val="600"/>
              </a:spcBef>
              <a:spcAft>
                <a:spcPts val="0"/>
              </a:spcAft>
              <a:buNone/>
            </a:pPr>
            <a:r>
              <a:rPr lang="en-US"/>
              <a:t>Today, used increasingly to store big data in web applications.</a:t>
            </a:r>
            <a:endParaRPr/>
          </a:p>
          <a:p>
            <a:pPr marL="0" lvl="0" indent="0" algn="l" rtl="0">
              <a:spcBef>
                <a:spcPts val="600"/>
              </a:spcBef>
              <a:spcAft>
                <a:spcPts val="0"/>
              </a:spcAft>
              <a:buNone/>
            </a:pPr>
            <a:endParaRPr/>
          </a:p>
          <a:p>
            <a:pPr marL="0" lvl="0" indent="0" algn="l" rtl="0">
              <a:spcBef>
                <a:spcPts val="600"/>
              </a:spcBef>
              <a:spcAft>
                <a:spcPts val="0"/>
              </a:spcAft>
              <a:buNone/>
            </a:pPr>
            <a:r>
              <a:rPr lang="en-US" b="1"/>
              <a:t>MongoDB:</a:t>
            </a:r>
            <a:r>
              <a:rPr lang="en-US"/>
              <a:t> MongoDB is a </a:t>
            </a:r>
            <a:r>
              <a:rPr lang="en-US" b="1"/>
              <a:t>document database</a:t>
            </a:r>
            <a:r>
              <a:rPr lang="en-US"/>
              <a:t> with the scalability and flexibility that you want with the querying and indexing that you need.</a:t>
            </a:r>
            <a:endParaRPr/>
          </a:p>
          <a:p>
            <a:pPr marL="0" lvl="0" indent="0" algn="l" rtl="0">
              <a:spcBef>
                <a:spcPts val="600"/>
              </a:spcBef>
              <a:spcAft>
                <a:spcPts val="0"/>
              </a:spcAft>
              <a:buNone/>
            </a:pPr>
            <a:endParaRPr/>
          </a:p>
          <a:p>
            <a:pPr marL="0" lvl="0" indent="0" algn="l" rtl="0">
              <a:spcBef>
                <a:spcPts val="600"/>
              </a:spcBef>
              <a:spcAft>
                <a:spcPts val="600"/>
              </a:spcAft>
              <a:buClr>
                <a:schemeClr val="dk1"/>
              </a:buClr>
              <a:buSzPts val="1100"/>
              <a:buFont typeface="Arial"/>
              <a:buNone/>
            </a:pPr>
            <a:r>
              <a:rPr lang="en-US"/>
              <a:t>Json data items are stored in documents. Documents are similar to tables. Every Json data item is equivalent to row.</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6"/>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Exercise 2: Using MongoDB in Python</a:t>
            </a:r>
            <a:endParaRPr/>
          </a:p>
          <a:p>
            <a:pPr marL="0" lvl="0" indent="0" algn="l" rtl="0">
              <a:spcBef>
                <a:spcPts val="0"/>
              </a:spcBef>
              <a:spcAft>
                <a:spcPts val="0"/>
              </a:spcAft>
              <a:buNone/>
            </a:pPr>
            <a:endParaRPr/>
          </a:p>
        </p:txBody>
      </p:sp>
      <p:sp>
        <p:nvSpPr>
          <p:cNvPr id="335" name="Google Shape;335;p46"/>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AutoNum type="arabicPeriod"/>
            </a:pPr>
            <a:r>
              <a:rPr lang="en-US"/>
              <a:t>Start MongoDB service on your machine. (First install MongoDB)</a:t>
            </a:r>
            <a:endParaRPr/>
          </a:p>
          <a:p>
            <a:pPr marL="457200" lvl="0" indent="-393700" algn="l" rtl="0">
              <a:spcBef>
                <a:spcPts val="0"/>
              </a:spcBef>
              <a:spcAft>
                <a:spcPts val="0"/>
              </a:spcAft>
              <a:buSzPts val="2600"/>
              <a:buAutoNum type="arabicPeriod"/>
            </a:pPr>
            <a:r>
              <a:rPr lang="en-US"/>
              <a:t>Python: Connect to MongoDB and insert few data items.</a:t>
            </a:r>
            <a:endParaRPr/>
          </a:p>
          <a:p>
            <a:pPr marL="457200" lvl="0" indent="-393700" algn="l" rtl="0">
              <a:spcBef>
                <a:spcPts val="0"/>
              </a:spcBef>
              <a:spcAft>
                <a:spcPts val="0"/>
              </a:spcAft>
              <a:buSzPts val="2600"/>
              <a:buAutoNum type="arabicPeriod"/>
            </a:pPr>
            <a:r>
              <a:rPr lang="en-US"/>
              <a:t>Query </a:t>
            </a:r>
            <a:endParaRPr/>
          </a:p>
          <a:p>
            <a:pPr marL="0" lvl="0" indent="0" algn="l" rtl="0">
              <a:spcBef>
                <a:spcPts val="600"/>
              </a:spcBef>
              <a:spcAft>
                <a:spcPts val="0"/>
              </a:spcAft>
              <a:buNone/>
            </a:pPr>
            <a:r>
              <a:rPr lang="en-US" b="1"/>
              <a:t>Demo 1:</a:t>
            </a:r>
            <a:endParaRPr b="1"/>
          </a:p>
          <a:p>
            <a:pPr marL="0" lvl="0" indent="0" algn="l" rtl="0">
              <a:spcBef>
                <a:spcPts val="600"/>
              </a:spcBef>
              <a:spcAft>
                <a:spcPts val="0"/>
              </a:spcAft>
              <a:buNone/>
            </a:pPr>
            <a:endParaRPr b="1"/>
          </a:p>
          <a:p>
            <a:pPr marL="0" lvl="0" indent="0" algn="l" rtl="0">
              <a:spcBef>
                <a:spcPts val="600"/>
              </a:spcBef>
              <a:spcAft>
                <a:spcPts val="600"/>
              </a:spcAft>
              <a:buNone/>
            </a:pPr>
            <a:endParaRPr b="1"/>
          </a:p>
        </p:txBody>
      </p:sp>
      <p:sp>
        <p:nvSpPr>
          <p:cNvPr id="336" name="Google Shape;336;p46"/>
          <p:cNvSpPr txBox="1"/>
          <p:nvPr/>
        </p:nvSpPr>
        <p:spPr>
          <a:xfrm>
            <a:off x="942800" y="3462625"/>
            <a:ext cx="9376500" cy="5793900"/>
          </a:xfrm>
          <a:prstGeom prst="rect">
            <a:avLst/>
          </a:prstGeom>
          <a:solidFill>
            <a:srgbClr val="D9D9D9"/>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b="1"/>
          </a:p>
          <a:p>
            <a:pPr marL="0" lvl="0" indent="0" algn="l" rtl="0">
              <a:spcBef>
                <a:spcPts val="0"/>
              </a:spcBef>
              <a:spcAft>
                <a:spcPts val="0"/>
              </a:spcAft>
              <a:buClr>
                <a:schemeClr val="dk1"/>
              </a:buClr>
              <a:buSzPts val="1100"/>
              <a:buFont typeface="Arial"/>
              <a:buNone/>
            </a:pPr>
            <a:r>
              <a:rPr lang="en-US" sz="2400" b="1"/>
              <a:t>import pymongo</a:t>
            </a:r>
            <a:endParaRPr sz="2400" b="1"/>
          </a:p>
          <a:p>
            <a:pPr marL="0" lvl="0" indent="0" algn="l" rtl="0">
              <a:spcBef>
                <a:spcPts val="0"/>
              </a:spcBef>
              <a:spcAft>
                <a:spcPts val="0"/>
              </a:spcAft>
              <a:buClr>
                <a:schemeClr val="dk1"/>
              </a:buClr>
              <a:buSzPts val="1100"/>
              <a:buFont typeface="Arial"/>
              <a:buNone/>
            </a:pPr>
            <a:r>
              <a:rPr lang="en-US" sz="2400" b="1"/>
              <a:t>from pymongo import MongoClient</a:t>
            </a:r>
            <a:endParaRPr sz="2400" b="1"/>
          </a:p>
          <a:p>
            <a:pPr marL="0" lvl="0" indent="0" algn="l" rtl="0">
              <a:spcBef>
                <a:spcPts val="0"/>
              </a:spcBef>
              <a:spcAft>
                <a:spcPts val="0"/>
              </a:spcAft>
              <a:buClr>
                <a:schemeClr val="dk1"/>
              </a:buClr>
              <a:buSzPts val="1100"/>
              <a:buFont typeface="Arial"/>
              <a:buNone/>
            </a:pPr>
            <a:r>
              <a:rPr lang="en-US" sz="2400" b="1"/>
              <a:t>import json</a:t>
            </a:r>
            <a:endParaRPr sz="2400" b="1"/>
          </a:p>
          <a:p>
            <a:pPr marL="0" lvl="0" indent="0" algn="l" rtl="0">
              <a:spcBef>
                <a:spcPts val="0"/>
              </a:spcBef>
              <a:spcAft>
                <a:spcPts val="0"/>
              </a:spcAft>
              <a:buNone/>
            </a:pPr>
            <a:endParaRPr sz="2400" b="1"/>
          </a:p>
          <a:p>
            <a:pPr marL="0" lvl="0" indent="0" algn="l" rtl="0">
              <a:spcBef>
                <a:spcPts val="0"/>
              </a:spcBef>
              <a:spcAft>
                <a:spcPts val="0"/>
              </a:spcAft>
              <a:buClr>
                <a:schemeClr val="dk1"/>
              </a:buClr>
              <a:buSzPts val="1100"/>
              <a:buFont typeface="Arial"/>
              <a:buNone/>
            </a:pPr>
            <a:endParaRPr sz="2400" b="1"/>
          </a:p>
          <a:p>
            <a:pPr marL="0" lvl="0" indent="0" algn="l" rtl="0">
              <a:spcBef>
                <a:spcPts val="0"/>
              </a:spcBef>
              <a:spcAft>
                <a:spcPts val="0"/>
              </a:spcAft>
              <a:buClr>
                <a:schemeClr val="dk1"/>
              </a:buClr>
              <a:buSzPts val="1100"/>
              <a:buFont typeface="Arial"/>
              <a:buNone/>
            </a:pPr>
            <a:r>
              <a:rPr lang="en-US" sz="2400" b="1"/>
              <a:t>client = MongoClient()</a:t>
            </a:r>
            <a:endParaRPr sz="2400" b="1"/>
          </a:p>
          <a:p>
            <a:pPr marL="0" lvl="0" indent="0" algn="l" rtl="0">
              <a:spcBef>
                <a:spcPts val="0"/>
              </a:spcBef>
              <a:spcAft>
                <a:spcPts val="0"/>
              </a:spcAft>
              <a:buClr>
                <a:schemeClr val="dk1"/>
              </a:buClr>
              <a:buSzPts val="1100"/>
              <a:buFont typeface="Arial"/>
              <a:buNone/>
            </a:pPr>
            <a:r>
              <a:rPr lang="en-US" sz="2400" b="1"/>
              <a:t>db = client.test_database</a:t>
            </a:r>
            <a:endParaRPr sz="2400" b="1"/>
          </a:p>
          <a:p>
            <a:pPr marL="0" lvl="0" indent="0" algn="l" rtl="0">
              <a:spcBef>
                <a:spcPts val="0"/>
              </a:spcBef>
              <a:spcAft>
                <a:spcPts val="0"/>
              </a:spcAft>
              <a:buClr>
                <a:schemeClr val="dk1"/>
              </a:buClr>
              <a:buSzPts val="1100"/>
              <a:buFont typeface="Arial"/>
              <a:buNone/>
            </a:pPr>
            <a:r>
              <a:rPr lang="en-US" sz="2400" b="1"/>
              <a:t>collection = db.test_collection</a:t>
            </a:r>
            <a:endParaRPr sz="2400" b="1"/>
          </a:p>
          <a:p>
            <a:pPr marL="0" lvl="0" indent="0" algn="l" rtl="0">
              <a:spcBef>
                <a:spcPts val="0"/>
              </a:spcBef>
              <a:spcAft>
                <a:spcPts val="0"/>
              </a:spcAft>
              <a:buNone/>
            </a:pPr>
            <a:endParaRPr sz="2400" b="1"/>
          </a:p>
          <a:p>
            <a:pPr marL="0" lvl="0" indent="0" algn="l" rtl="0">
              <a:spcBef>
                <a:spcPts val="0"/>
              </a:spcBef>
              <a:spcAft>
                <a:spcPts val="0"/>
              </a:spcAft>
              <a:buClr>
                <a:schemeClr val="dk1"/>
              </a:buClr>
              <a:buSzPts val="1100"/>
              <a:buFont typeface="Arial"/>
              <a:buNone/>
            </a:pPr>
            <a:endParaRPr sz="2400" b="1"/>
          </a:p>
          <a:p>
            <a:pPr marL="0" lvl="0" indent="0" algn="l" rtl="0">
              <a:spcBef>
                <a:spcPts val="0"/>
              </a:spcBef>
              <a:spcAft>
                <a:spcPts val="0"/>
              </a:spcAft>
              <a:buClr>
                <a:schemeClr val="dk1"/>
              </a:buClr>
              <a:buSzPts val="1100"/>
              <a:buFont typeface="Arial"/>
              <a:buNone/>
            </a:pPr>
            <a:r>
              <a:rPr lang="en-US" sz="2400" b="1"/>
              <a:t>data = '{"Name" : "Sandeep", "City" : "Los Angeles", "id" : 20}'</a:t>
            </a:r>
            <a:endParaRPr sz="2400" b="1"/>
          </a:p>
          <a:p>
            <a:pPr marL="0" lvl="0" indent="0" algn="l" rtl="0">
              <a:spcBef>
                <a:spcPts val="0"/>
              </a:spcBef>
              <a:spcAft>
                <a:spcPts val="0"/>
              </a:spcAft>
              <a:buClr>
                <a:schemeClr val="dk1"/>
              </a:buClr>
              <a:buSzPts val="1100"/>
              <a:buFont typeface="Arial"/>
              <a:buNone/>
            </a:pPr>
            <a:r>
              <a:rPr lang="en-US" sz="2400" b="1"/>
              <a:t>j = json.loads(data)</a:t>
            </a:r>
            <a:endParaRPr sz="2400" b="1"/>
          </a:p>
          <a:p>
            <a:pPr marL="0" lvl="0" indent="0" algn="l" rtl="0">
              <a:spcBef>
                <a:spcPts val="0"/>
              </a:spcBef>
              <a:spcAft>
                <a:spcPts val="0"/>
              </a:spcAft>
              <a:buClr>
                <a:schemeClr val="dk1"/>
              </a:buClr>
              <a:buSzPts val="1100"/>
              <a:buFont typeface="Arial"/>
              <a:buNone/>
            </a:pPr>
            <a:r>
              <a:rPr lang="en-US" sz="2400" b="1"/>
              <a:t>data_id = collection.insert_one(j).inserted_id</a:t>
            </a:r>
            <a:endParaRPr sz="2400" b="1"/>
          </a:p>
          <a:p>
            <a:pPr marL="0" lvl="0" indent="0" algn="l" rtl="0">
              <a:spcBef>
                <a:spcPts val="0"/>
              </a:spcBef>
              <a:spcAft>
                <a:spcPts val="0"/>
              </a:spcAft>
              <a:buNone/>
            </a:pPr>
            <a:r>
              <a:rPr lang="en-US" sz="2400" b="1"/>
              <a:t>collection.find_one()</a:t>
            </a:r>
            <a:endParaRPr sz="2400" b="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7"/>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Exercise 2: Using MongoDB in Python</a:t>
            </a:r>
            <a:endParaRPr/>
          </a:p>
          <a:p>
            <a:pPr marL="0" lvl="0" indent="0" algn="l" rtl="0">
              <a:spcBef>
                <a:spcPts val="0"/>
              </a:spcBef>
              <a:spcAft>
                <a:spcPts val="0"/>
              </a:spcAft>
              <a:buNone/>
            </a:pPr>
            <a:endParaRPr/>
          </a:p>
        </p:txBody>
      </p:sp>
      <p:sp>
        <p:nvSpPr>
          <p:cNvPr id="343" name="Google Shape;343;p47"/>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b="1"/>
              <a:t>Demo 2:</a:t>
            </a:r>
            <a:endParaRPr b="1"/>
          </a:p>
          <a:p>
            <a:pPr marL="266700" lvl="0" indent="63500" algn="l" rtl="0">
              <a:spcBef>
                <a:spcPts val="600"/>
              </a:spcBef>
              <a:spcAft>
                <a:spcPts val="600"/>
              </a:spcAft>
              <a:buNone/>
            </a:pPr>
            <a:endParaRPr b="1"/>
          </a:p>
        </p:txBody>
      </p:sp>
      <p:sp>
        <p:nvSpPr>
          <p:cNvPr id="344" name="Google Shape;344;p47"/>
          <p:cNvSpPr txBox="1"/>
          <p:nvPr/>
        </p:nvSpPr>
        <p:spPr>
          <a:xfrm>
            <a:off x="994225" y="2085525"/>
            <a:ext cx="10970700" cy="74394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b="1"/>
              <a:t>#get data</a:t>
            </a:r>
            <a:endParaRPr sz="1800" b="1"/>
          </a:p>
          <a:p>
            <a:pPr marL="0" lvl="0" indent="0" algn="l" rtl="0">
              <a:spcBef>
                <a:spcPts val="0"/>
              </a:spcBef>
              <a:spcAft>
                <a:spcPts val="0"/>
              </a:spcAft>
              <a:buClr>
                <a:schemeClr val="dk1"/>
              </a:buClr>
              <a:buSzPts val="1100"/>
              <a:buFont typeface="Arial"/>
              <a:buNone/>
            </a:pPr>
            <a:r>
              <a:rPr lang="en-US" sz="1800" b="1"/>
              <a:t>import requests</a:t>
            </a:r>
            <a:endParaRPr sz="1800" b="1"/>
          </a:p>
          <a:p>
            <a:pPr marL="0" lvl="0" indent="0" algn="l" rtl="0">
              <a:spcBef>
                <a:spcPts val="0"/>
              </a:spcBef>
              <a:spcAft>
                <a:spcPts val="0"/>
              </a:spcAft>
              <a:buClr>
                <a:schemeClr val="dk1"/>
              </a:buClr>
              <a:buSzPts val="1100"/>
              <a:buFont typeface="Arial"/>
              <a:buNone/>
            </a:pPr>
            <a:r>
              <a:rPr lang="en-US" sz="1800" b="1"/>
              <a:t>url="https://maps.googleapis.com/maps/api/place/nearbysearch/json?location=34.0635363,-118.4455592&amp;radius=2000&amp;type=hotels&amp;keyword=stay&amp;key=%20AIzaSyCA7Ju4jwAoUxDu4GZbCZcwahHdz7OGQfc"</a:t>
            </a:r>
            <a:endParaRPr sz="1800" b="1"/>
          </a:p>
          <a:p>
            <a:pPr marL="0" lvl="0" indent="0" algn="l" rtl="0">
              <a:spcBef>
                <a:spcPts val="0"/>
              </a:spcBef>
              <a:spcAft>
                <a:spcPts val="0"/>
              </a:spcAft>
              <a:buClr>
                <a:schemeClr val="dk1"/>
              </a:buClr>
              <a:buSzPts val="1100"/>
              <a:buFont typeface="Arial"/>
              <a:buNone/>
            </a:pPr>
            <a:r>
              <a:rPr lang="en-US" sz="1800" b="1"/>
              <a:t>response = requests.get(url)</a:t>
            </a:r>
            <a:endParaRPr sz="1800" b="1"/>
          </a:p>
          <a:p>
            <a:pPr marL="0" lvl="0" indent="0" algn="l" rtl="0">
              <a:spcBef>
                <a:spcPts val="0"/>
              </a:spcBef>
              <a:spcAft>
                <a:spcPts val="0"/>
              </a:spcAft>
              <a:buClr>
                <a:schemeClr val="dk1"/>
              </a:buClr>
              <a:buSzPts val="1100"/>
              <a:buFont typeface="Arial"/>
              <a:buNone/>
            </a:pPr>
            <a:r>
              <a:rPr lang="en-US" sz="1800" b="1"/>
              <a:t>print(response.text)</a:t>
            </a:r>
            <a:endParaRPr sz="1800" b="1"/>
          </a:p>
          <a:p>
            <a:pPr marL="0" lvl="0" indent="0" algn="l" rtl="0">
              <a:spcBef>
                <a:spcPts val="0"/>
              </a:spcBef>
              <a:spcAft>
                <a:spcPts val="0"/>
              </a:spcAft>
              <a:buClr>
                <a:schemeClr val="dk1"/>
              </a:buClr>
              <a:buSzPts val="1100"/>
              <a:buFont typeface="Arial"/>
              <a:buNone/>
            </a:pPr>
            <a:endParaRPr sz="1800" b="1"/>
          </a:p>
          <a:p>
            <a:pPr marL="0" lvl="0" indent="0" algn="l" rtl="0">
              <a:spcBef>
                <a:spcPts val="0"/>
              </a:spcBef>
              <a:spcAft>
                <a:spcPts val="0"/>
              </a:spcAft>
              <a:buClr>
                <a:schemeClr val="dk1"/>
              </a:buClr>
              <a:buSzPts val="1100"/>
              <a:buFont typeface="Arial"/>
              <a:buNone/>
            </a:pPr>
            <a:r>
              <a:rPr lang="en-US" sz="1800" b="1"/>
              <a:t>#parse json</a:t>
            </a:r>
            <a:endParaRPr sz="1800" b="1"/>
          </a:p>
          <a:p>
            <a:pPr marL="0" lvl="0" indent="0" algn="l" rtl="0">
              <a:spcBef>
                <a:spcPts val="0"/>
              </a:spcBef>
              <a:spcAft>
                <a:spcPts val="0"/>
              </a:spcAft>
              <a:buClr>
                <a:schemeClr val="dk1"/>
              </a:buClr>
              <a:buSzPts val="1100"/>
              <a:buFont typeface="Arial"/>
              <a:buNone/>
            </a:pPr>
            <a:r>
              <a:rPr lang="en-US" sz="1800" b="1"/>
              <a:t>import json</a:t>
            </a:r>
            <a:endParaRPr sz="1800" b="1"/>
          </a:p>
          <a:p>
            <a:pPr marL="0" lvl="0" indent="0" algn="l" rtl="0">
              <a:spcBef>
                <a:spcPts val="0"/>
              </a:spcBef>
              <a:spcAft>
                <a:spcPts val="0"/>
              </a:spcAft>
              <a:buClr>
                <a:schemeClr val="dk1"/>
              </a:buClr>
              <a:buSzPts val="1100"/>
              <a:buFont typeface="Arial"/>
              <a:buNone/>
            </a:pPr>
            <a:r>
              <a:rPr lang="en-US" sz="1800" b="1"/>
              <a:t>rawdata=response.text</a:t>
            </a:r>
            <a:endParaRPr sz="1800" b="1"/>
          </a:p>
          <a:p>
            <a:pPr marL="0" lvl="0" indent="0" algn="l" rtl="0">
              <a:spcBef>
                <a:spcPts val="0"/>
              </a:spcBef>
              <a:spcAft>
                <a:spcPts val="0"/>
              </a:spcAft>
              <a:buClr>
                <a:schemeClr val="dk1"/>
              </a:buClr>
              <a:buSzPts val="1100"/>
              <a:buFont typeface="Arial"/>
              <a:buNone/>
            </a:pPr>
            <a:r>
              <a:rPr lang="en-US" sz="1800" b="1"/>
              <a:t>rawjson=json.loads(rawdata)</a:t>
            </a:r>
            <a:endParaRPr sz="1800" b="1"/>
          </a:p>
          <a:p>
            <a:pPr marL="0" lvl="0" indent="0" algn="l" rtl="0">
              <a:spcBef>
                <a:spcPts val="0"/>
              </a:spcBef>
              <a:spcAft>
                <a:spcPts val="0"/>
              </a:spcAft>
              <a:buClr>
                <a:schemeClr val="dk1"/>
              </a:buClr>
              <a:buSzPts val="1100"/>
              <a:buFont typeface="Arial"/>
              <a:buNone/>
            </a:pPr>
            <a:r>
              <a:rPr lang="en-US" sz="1800" b="1"/>
              <a:t>data=rawjson['results']</a:t>
            </a:r>
            <a:endParaRPr sz="1800" b="1"/>
          </a:p>
          <a:p>
            <a:pPr marL="0" lvl="0" indent="0" algn="l" rtl="0">
              <a:spcBef>
                <a:spcPts val="0"/>
              </a:spcBef>
              <a:spcAft>
                <a:spcPts val="0"/>
              </a:spcAft>
              <a:buClr>
                <a:schemeClr val="dk1"/>
              </a:buClr>
              <a:buSzPts val="1100"/>
              <a:buFont typeface="Arial"/>
              <a:buNone/>
            </a:pPr>
            <a:endParaRPr sz="1800" b="1"/>
          </a:p>
          <a:p>
            <a:pPr marL="0" lvl="0" indent="0" algn="l" rtl="0">
              <a:spcBef>
                <a:spcPts val="0"/>
              </a:spcBef>
              <a:spcAft>
                <a:spcPts val="0"/>
              </a:spcAft>
              <a:buClr>
                <a:schemeClr val="dk1"/>
              </a:buClr>
              <a:buSzPts val="1100"/>
              <a:buFont typeface="Arial"/>
              <a:buNone/>
            </a:pPr>
            <a:r>
              <a:rPr lang="en-US" sz="1800" b="1"/>
              <a:t>#insert into MongoDB</a:t>
            </a:r>
            <a:endParaRPr sz="1800" b="1"/>
          </a:p>
          <a:p>
            <a:pPr marL="0" lvl="0" indent="0" algn="l" rtl="0">
              <a:spcBef>
                <a:spcPts val="0"/>
              </a:spcBef>
              <a:spcAft>
                <a:spcPts val="0"/>
              </a:spcAft>
              <a:buClr>
                <a:schemeClr val="dk1"/>
              </a:buClr>
              <a:buSzPts val="1100"/>
              <a:buFont typeface="Arial"/>
              <a:buNone/>
            </a:pPr>
            <a:r>
              <a:rPr lang="en-US" sz="1800" b="1"/>
              <a:t>import pymongo</a:t>
            </a:r>
            <a:endParaRPr sz="1800" b="1"/>
          </a:p>
          <a:p>
            <a:pPr marL="0" lvl="0" indent="0" algn="l" rtl="0">
              <a:spcBef>
                <a:spcPts val="0"/>
              </a:spcBef>
              <a:spcAft>
                <a:spcPts val="0"/>
              </a:spcAft>
              <a:buClr>
                <a:schemeClr val="dk1"/>
              </a:buClr>
              <a:buSzPts val="1100"/>
              <a:buFont typeface="Arial"/>
              <a:buNone/>
            </a:pPr>
            <a:r>
              <a:rPr lang="en-US" sz="1800" b="1"/>
              <a:t>from pymongo import MongoClient</a:t>
            </a:r>
            <a:endParaRPr sz="1800" b="1"/>
          </a:p>
          <a:p>
            <a:pPr marL="0" lvl="0" indent="0" algn="l" rtl="0">
              <a:spcBef>
                <a:spcPts val="0"/>
              </a:spcBef>
              <a:spcAft>
                <a:spcPts val="0"/>
              </a:spcAft>
              <a:buClr>
                <a:schemeClr val="dk1"/>
              </a:buClr>
              <a:buSzPts val="1100"/>
              <a:buFont typeface="Arial"/>
              <a:buNone/>
            </a:pPr>
            <a:r>
              <a:rPr lang="en-US" sz="1800" b="1"/>
              <a:t>client = MongoClient()</a:t>
            </a:r>
            <a:endParaRPr sz="1800" b="1"/>
          </a:p>
          <a:p>
            <a:pPr marL="0" lvl="0" indent="0" algn="l" rtl="0">
              <a:spcBef>
                <a:spcPts val="0"/>
              </a:spcBef>
              <a:spcAft>
                <a:spcPts val="0"/>
              </a:spcAft>
              <a:buClr>
                <a:schemeClr val="dk1"/>
              </a:buClr>
              <a:buSzPts val="1100"/>
              <a:buFont typeface="Arial"/>
              <a:buNone/>
            </a:pPr>
            <a:r>
              <a:rPr lang="en-US" sz="1800" b="1"/>
              <a:t>db = client.test_database</a:t>
            </a:r>
            <a:endParaRPr sz="1800" b="1"/>
          </a:p>
          <a:p>
            <a:pPr marL="0" lvl="0" indent="0" algn="l" rtl="0">
              <a:spcBef>
                <a:spcPts val="0"/>
              </a:spcBef>
              <a:spcAft>
                <a:spcPts val="0"/>
              </a:spcAft>
              <a:buClr>
                <a:schemeClr val="dk1"/>
              </a:buClr>
              <a:buSzPts val="1100"/>
              <a:buFont typeface="Arial"/>
              <a:buNone/>
            </a:pPr>
            <a:r>
              <a:rPr lang="en-US" sz="1800" b="1"/>
              <a:t>collection = db.test_collection</a:t>
            </a:r>
            <a:endParaRPr sz="1800" b="1"/>
          </a:p>
          <a:p>
            <a:pPr marL="0" lvl="0" indent="0" algn="l" rtl="0">
              <a:spcBef>
                <a:spcPts val="0"/>
              </a:spcBef>
              <a:spcAft>
                <a:spcPts val="0"/>
              </a:spcAft>
              <a:buClr>
                <a:schemeClr val="dk1"/>
              </a:buClr>
              <a:buSzPts val="1100"/>
              <a:buFont typeface="Arial"/>
              <a:buNone/>
            </a:pPr>
            <a:r>
              <a:rPr lang="en-US" sz="1800" b="1"/>
              <a:t>data_id = collection.insert_many(data).insert</a:t>
            </a:r>
            <a:endParaRPr sz="1800" b="1"/>
          </a:p>
          <a:p>
            <a:pPr marL="0" lvl="0" indent="0" algn="l" rtl="0">
              <a:spcBef>
                <a:spcPts val="0"/>
              </a:spcBef>
              <a:spcAft>
                <a:spcPts val="0"/>
              </a:spcAft>
              <a:buClr>
                <a:schemeClr val="dk1"/>
              </a:buClr>
              <a:buSzPts val="1100"/>
              <a:buFont typeface="Arial"/>
              <a:buNone/>
            </a:pPr>
            <a:endParaRPr sz="1800" b="1"/>
          </a:p>
          <a:p>
            <a:pPr marL="0" lvl="0" indent="0" algn="l" rtl="0">
              <a:spcBef>
                <a:spcPts val="0"/>
              </a:spcBef>
              <a:spcAft>
                <a:spcPts val="0"/>
              </a:spcAft>
              <a:buClr>
                <a:schemeClr val="dk1"/>
              </a:buClr>
              <a:buSzPts val="1100"/>
              <a:buFont typeface="Arial"/>
              <a:buNone/>
            </a:pPr>
            <a:r>
              <a:rPr lang="en-US" sz="1800" b="1"/>
              <a:t>#Print All data</a:t>
            </a:r>
            <a:endParaRPr sz="1800" b="1"/>
          </a:p>
          <a:p>
            <a:pPr marL="0" lvl="0" indent="0" algn="l" rtl="0">
              <a:spcBef>
                <a:spcPts val="0"/>
              </a:spcBef>
              <a:spcAft>
                <a:spcPts val="0"/>
              </a:spcAft>
              <a:buClr>
                <a:schemeClr val="dk1"/>
              </a:buClr>
              <a:buSzPts val="1100"/>
              <a:buFont typeface="Arial"/>
              <a:buNone/>
            </a:pPr>
            <a:r>
              <a:rPr lang="en-US" sz="1800" b="1"/>
              <a:t>cursor=collection.find()</a:t>
            </a:r>
            <a:endParaRPr sz="1800" b="1"/>
          </a:p>
          <a:p>
            <a:pPr marL="0" lvl="0" indent="0" algn="l" rtl="0">
              <a:spcBef>
                <a:spcPts val="0"/>
              </a:spcBef>
              <a:spcAft>
                <a:spcPts val="0"/>
              </a:spcAft>
              <a:buClr>
                <a:schemeClr val="dk1"/>
              </a:buClr>
              <a:buSzPts val="1100"/>
              <a:buFont typeface="Arial"/>
              <a:buNone/>
            </a:pPr>
            <a:r>
              <a:rPr lang="en-US" sz="1800" b="1"/>
              <a:t>for doc in cursor:</a:t>
            </a:r>
            <a:endParaRPr sz="1800" b="1"/>
          </a:p>
          <a:p>
            <a:pPr marL="0" lvl="0" indent="0" algn="l" rtl="0">
              <a:spcBef>
                <a:spcPts val="0"/>
              </a:spcBef>
              <a:spcAft>
                <a:spcPts val="0"/>
              </a:spcAft>
              <a:buClr>
                <a:schemeClr val="dk1"/>
              </a:buClr>
              <a:buSzPts val="1100"/>
              <a:buFont typeface="Arial"/>
              <a:buNone/>
            </a:pPr>
            <a:r>
              <a:rPr lang="en-US" sz="1800" b="1"/>
              <a:t> print(doc)</a:t>
            </a:r>
            <a:endParaRPr sz="1800" b="1"/>
          </a:p>
          <a:p>
            <a:pPr marL="0" lvl="0" indent="0" algn="l" rtl="0">
              <a:spcBef>
                <a:spcPts val="0"/>
              </a:spcBef>
              <a:spcAft>
                <a:spcPts val="0"/>
              </a:spcAft>
              <a:buClr>
                <a:schemeClr val="dk1"/>
              </a:buClr>
              <a:buSzPts val="1100"/>
              <a:buFont typeface="Arial"/>
              <a:buNone/>
            </a:pPr>
            <a:endParaRPr sz="1800" b="1"/>
          </a:p>
          <a:p>
            <a:pPr marL="0" lvl="0" indent="0" algn="l" rtl="0">
              <a:spcBef>
                <a:spcPts val="0"/>
              </a:spcBef>
              <a:spcAft>
                <a:spcPts val="0"/>
              </a:spcAft>
              <a:buClr>
                <a:schemeClr val="dk1"/>
              </a:buClr>
              <a:buSzPts val="1100"/>
              <a:buFont typeface="Arial"/>
              <a:buNone/>
            </a:pPr>
            <a:endParaRPr sz="1800"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8"/>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Exercise 2: Using MongoDB in Python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351" name="Google Shape;351;p48"/>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b="1"/>
              <a:t>Demo 3: </a:t>
            </a:r>
            <a:endParaRPr b="1"/>
          </a:p>
          <a:p>
            <a:pPr marL="266700" lvl="0" indent="63500" algn="l" rtl="0">
              <a:spcBef>
                <a:spcPts val="600"/>
              </a:spcBef>
              <a:spcAft>
                <a:spcPts val="0"/>
              </a:spcAft>
              <a:buNone/>
            </a:pPr>
            <a:endParaRPr b="1"/>
          </a:p>
          <a:p>
            <a:pPr marL="266700" lvl="0" indent="63500" algn="l" rtl="0">
              <a:spcBef>
                <a:spcPts val="600"/>
              </a:spcBef>
              <a:spcAft>
                <a:spcPts val="0"/>
              </a:spcAft>
              <a:buNone/>
            </a:pPr>
            <a:endParaRPr b="1"/>
          </a:p>
          <a:p>
            <a:pPr marL="266700" lvl="0" indent="63500" algn="l" rtl="0">
              <a:spcBef>
                <a:spcPts val="600"/>
              </a:spcBef>
              <a:spcAft>
                <a:spcPts val="0"/>
              </a:spcAft>
              <a:buNone/>
            </a:pPr>
            <a:endParaRPr b="1"/>
          </a:p>
          <a:p>
            <a:pPr marL="266700" lvl="0" indent="63500" algn="l" rtl="0">
              <a:spcBef>
                <a:spcPts val="600"/>
              </a:spcBef>
              <a:spcAft>
                <a:spcPts val="0"/>
              </a:spcAft>
              <a:buNone/>
            </a:pPr>
            <a:endParaRPr b="1"/>
          </a:p>
          <a:p>
            <a:pPr marL="266700" lvl="0" indent="63500" algn="l" rtl="0">
              <a:spcBef>
                <a:spcPts val="600"/>
              </a:spcBef>
              <a:spcAft>
                <a:spcPts val="0"/>
              </a:spcAft>
              <a:buNone/>
            </a:pPr>
            <a:endParaRPr b="1"/>
          </a:p>
          <a:p>
            <a:pPr marL="266700" lvl="0" indent="63500" algn="l" rtl="0">
              <a:spcBef>
                <a:spcPts val="600"/>
              </a:spcBef>
              <a:spcAft>
                <a:spcPts val="0"/>
              </a:spcAft>
              <a:buNone/>
            </a:pPr>
            <a:endParaRPr b="1"/>
          </a:p>
          <a:p>
            <a:pPr marL="266700" lvl="0" indent="63500" algn="l" rtl="0">
              <a:spcBef>
                <a:spcPts val="600"/>
              </a:spcBef>
              <a:spcAft>
                <a:spcPts val="600"/>
              </a:spcAft>
              <a:buNone/>
            </a:pPr>
            <a:endParaRPr b="1"/>
          </a:p>
        </p:txBody>
      </p:sp>
      <p:sp>
        <p:nvSpPr>
          <p:cNvPr id="352" name="Google Shape;352;p48"/>
          <p:cNvSpPr txBox="1"/>
          <p:nvPr/>
        </p:nvSpPr>
        <p:spPr>
          <a:xfrm>
            <a:off x="1079925" y="2203650"/>
            <a:ext cx="10764900" cy="55785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800" b="1"/>
              <a:t>#Print only location from data</a:t>
            </a:r>
            <a:endParaRPr sz="2800" b="1"/>
          </a:p>
          <a:p>
            <a:pPr marL="0" lvl="0" indent="0" algn="l" rtl="0">
              <a:spcBef>
                <a:spcPts val="0"/>
              </a:spcBef>
              <a:spcAft>
                <a:spcPts val="0"/>
              </a:spcAft>
              <a:buClr>
                <a:schemeClr val="dk1"/>
              </a:buClr>
              <a:buSzPts val="1100"/>
              <a:buFont typeface="Arial"/>
              <a:buNone/>
            </a:pPr>
            <a:r>
              <a:rPr lang="en-US" sz="2800" b="1"/>
              <a:t>cursor=collection.find()</a:t>
            </a:r>
            <a:endParaRPr sz="2800" b="1"/>
          </a:p>
          <a:p>
            <a:pPr marL="0" lvl="0" indent="0" algn="l" rtl="0">
              <a:spcBef>
                <a:spcPts val="0"/>
              </a:spcBef>
              <a:spcAft>
                <a:spcPts val="0"/>
              </a:spcAft>
              <a:buClr>
                <a:schemeClr val="dk1"/>
              </a:buClr>
              <a:buSzPts val="1100"/>
              <a:buFont typeface="Arial"/>
              <a:buNone/>
            </a:pPr>
            <a:r>
              <a:rPr lang="en-US" sz="2800" b="1"/>
              <a:t>for doc in cursor:</a:t>
            </a:r>
            <a:endParaRPr sz="2800" b="1"/>
          </a:p>
          <a:p>
            <a:pPr marL="0" lvl="0" indent="0" algn="l" rtl="0">
              <a:spcBef>
                <a:spcPts val="0"/>
              </a:spcBef>
              <a:spcAft>
                <a:spcPts val="0"/>
              </a:spcAft>
              <a:buNone/>
            </a:pPr>
            <a:r>
              <a:rPr lang="en-US" sz="2800" b="1"/>
              <a:t> print(doc['geometry'])</a:t>
            </a:r>
            <a:br>
              <a:rPr lang="en-US" sz="2800" b="1"/>
            </a:br>
            <a:endParaRPr sz="2800" b="1"/>
          </a:p>
          <a:p>
            <a:pPr marL="0" lvl="0" indent="0" algn="l" rtl="0">
              <a:spcBef>
                <a:spcPts val="0"/>
              </a:spcBef>
              <a:spcAft>
                <a:spcPts val="0"/>
              </a:spcAft>
              <a:buNone/>
            </a:pPr>
            <a:r>
              <a:rPr lang="en-US" sz="2800" b="1"/>
              <a:t>#Creating Index and Query</a:t>
            </a:r>
            <a:endParaRPr sz="2800" b="1"/>
          </a:p>
          <a:p>
            <a:pPr marL="0" lvl="0" indent="0" algn="l" rtl="0">
              <a:spcBef>
                <a:spcPts val="0"/>
              </a:spcBef>
              <a:spcAft>
                <a:spcPts val="0"/>
              </a:spcAft>
              <a:buNone/>
            </a:pPr>
            <a:r>
              <a:rPr lang="en-US" sz="2800" b="1"/>
              <a:t> collection.ensure_index([('rating',pymongo.ASCENDING)] )</a:t>
            </a:r>
            <a:endParaRPr sz="2800" b="1"/>
          </a:p>
          <a:p>
            <a:pPr marL="0" lvl="0" indent="0" algn="l" rtl="0">
              <a:spcBef>
                <a:spcPts val="0"/>
              </a:spcBef>
              <a:spcAft>
                <a:spcPts val="0"/>
              </a:spcAft>
              <a:buClr>
                <a:schemeClr val="dk1"/>
              </a:buClr>
              <a:buSzPts val="1100"/>
              <a:buFont typeface="Arial"/>
              <a:buNone/>
            </a:pPr>
            <a:r>
              <a:rPr lang="en-US" sz="2800" b="1">
                <a:solidFill>
                  <a:schemeClr val="dk1"/>
                </a:solidFill>
              </a:rPr>
              <a:t>collection.ensure_index([('rating',pymongo.DESCENDING)] )</a:t>
            </a:r>
            <a:endParaRPr sz="2800" b="1">
              <a:solidFill>
                <a:schemeClr val="dk1"/>
              </a:solidFill>
            </a:endParaRPr>
          </a:p>
          <a:p>
            <a:pPr marL="0" lvl="0" indent="0" algn="l" rtl="0">
              <a:spcBef>
                <a:spcPts val="0"/>
              </a:spcBef>
              <a:spcAft>
                <a:spcPts val="0"/>
              </a:spcAft>
              <a:buNone/>
            </a:pPr>
            <a:r>
              <a:rPr lang="en-US" sz="2800" b="1">
                <a:solidFill>
                  <a:schemeClr val="dk1"/>
                </a:solidFill>
              </a:rPr>
              <a:t>cursor=</a:t>
            </a:r>
            <a:r>
              <a:rPr lang="en-US" sz="2800" b="1"/>
              <a:t>collection.find().sort([("rating",-1)]).limit(1)</a:t>
            </a:r>
            <a:endParaRPr sz="2800" b="1"/>
          </a:p>
          <a:p>
            <a:pPr marL="0" lvl="0" indent="0" algn="l" rtl="0">
              <a:spcBef>
                <a:spcPts val="0"/>
              </a:spcBef>
              <a:spcAft>
                <a:spcPts val="0"/>
              </a:spcAft>
              <a:buClr>
                <a:schemeClr val="dk1"/>
              </a:buClr>
              <a:buSzPts val="1100"/>
              <a:buFont typeface="Arial"/>
              <a:buNone/>
            </a:pPr>
            <a:r>
              <a:rPr lang="en-US" sz="2800" b="1">
                <a:solidFill>
                  <a:schemeClr val="dk1"/>
                </a:solidFill>
              </a:rPr>
              <a:t>for doc in cursor:</a:t>
            </a:r>
            <a:endParaRPr sz="2800" b="1">
              <a:solidFill>
                <a:schemeClr val="dk1"/>
              </a:solidFill>
            </a:endParaRPr>
          </a:p>
          <a:p>
            <a:pPr marL="0" lvl="0" indent="0" algn="l" rtl="0">
              <a:spcBef>
                <a:spcPts val="0"/>
              </a:spcBef>
              <a:spcAft>
                <a:spcPts val="0"/>
              </a:spcAft>
              <a:buClr>
                <a:schemeClr val="dk1"/>
              </a:buClr>
              <a:buSzPts val="1100"/>
              <a:buFont typeface="Arial"/>
              <a:buNone/>
            </a:pPr>
            <a:r>
              <a:rPr lang="en-US" sz="2800" b="1">
                <a:solidFill>
                  <a:schemeClr val="dk1"/>
                </a:solidFill>
              </a:rPr>
              <a:t> print(doc['name'])</a:t>
            </a:r>
            <a:br>
              <a:rPr lang="en-US" sz="2800" b="1">
                <a:solidFill>
                  <a:schemeClr val="dk1"/>
                </a:solidFill>
              </a:rPr>
            </a:br>
            <a:endParaRPr sz="2800" b="1">
              <a:solidFill>
                <a:schemeClr val="dk1"/>
              </a:solidFill>
            </a:endParaRPr>
          </a:p>
          <a:p>
            <a:pPr marL="0" lvl="0" indent="0" algn="l" rtl="0">
              <a:spcBef>
                <a:spcPts val="0"/>
              </a:spcBef>
              <a:spcAft>
                <a:spcPts val="0"/>
              </a:spcAft>
              <a:buNone/>
            </a:pPr>
            <a:endParaRPr sz="2800"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9"/>
          <p:cNvSpPr txBox="1">
            <a:spLocks noGrp="1"/>
          </p:cNvSpPr>
          <p:nvPr>
            <p:ph type="title"/>
          </p:nvPr>
        </p:nvSpPr>
        <p:spPr>
          <a:xfrm>
            <a:off x="571500" y="0"/>
            <a:ext cx="11861700" cy="140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Helvetica Neue"/>
              <a:buNone/>
            </a:pPr>
            <a:r>
              <a:rPr lang="en-US"/>
              <a:t>Overview of Lecture</a:t>
            </a:r>
            <a:endParaRPr sz="4400" b="0" i="0" u="none" strike="noStrike" cap="none">
              <a:solidFill>
                <a:schemeClr val="dk1"/>
              </a:solidFill>
              <a:latin typeface="Helvetica Neue"/>
              <a:ea typeface="Helvetica Neue"/>
              <a:cs typeface="Helvetica Neue"/>
              <a:sym typeface="Helvetica Neue"/>
            </a:endParaRPr>
          </a:p>
        </p:txBody>
      </p:sp>
      <p:sp>
        <p:nvSpPr>
          <p:cNvPr id="358" name="Google Shape;358;p49"/>
          <p:cNvSpPr txBox="1">
            <a:spLocks noGrp="1"/>
          </p:cNvSpPr>
          <p:nvPr>
            <p:ph type="body" idx="1"/>
          </p:nvPr>
        </p:nvSpPr>
        <p:spPr>
          <a:xfrm>
            <a:off x="571500" y="1041050"/>
            <a:ext cx="11861700" cy="8712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500">
                <a:solidFill>
                  <a:srgbClr val="B7B7B7"/>
                </a:solidFill>
              </a:rPr>
              <a:t>Part-1: Introduction to Web API</a:t>
            </a:r>
            <a:endParaRPr sz="2500">
              <a:solidFill>
                <a:srgbClr val="B7B7B7"/>
              </a:solidFill>
            </a:endParaRPr>
          </a:p>
          <a:p>
            <a:pPr marL="457200" marR="0" lvl="0" indent="-387350" algn="l" rtl="0">
              <a:lnSpc>
                <a:spcPct val="100000"/>
              </a:lnSpc>
              <a:spcBef>
                <a:spcPts val="0"/>
              </a:spcBef>
              <a:spcAft>
                <a:spcPts val="0"/>
              </a:spcAft>
              <a:buClr>
                <a:srgbClr val="B7B7B7"/>
              </a:buClr>
              <a:buSzPts val="2500"/>
              <a:buFont typeface="Helvetica Neue"/>
              <a:buChar char="•"/>
            </a:pPr>
            <a:r>
              <a:rPr lang="en-US" sz="2500">
                <a:solidFill>
                  <a:srgbClr val="B7B7B7"/>
                </a:solidFill>
              </a:rPr>
              <a:t>Web API: Simple Example</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Web API vs Website</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Web API in more detail</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Project -1 </a:t>
            </a:r>
            <a:endParaRPr sz="2500">
              <a:solidFill>
                <a:srgbClr val="B7B7B7"/>
              </a:solidFill>
            </a:endParaRPr>
          </a:p>
          <a:p>
            <a:pPr marL="0" marR="0" lvl="0" indent="0" algn="l" rtl="0">
              <a:lnSpc>
                <a:spcPct val="100000"/>
              </a:lnSpc>
              <a:spcBef>
                <a:spcPts val="0"/>
              </a:spcBef>
              <a:spcAft>
                <a:spcPts val="0"/>
              </a:spcAft>
              <a:buNone/>
            </a:pPr>
            <a:endParaRPr sz="2500">
              <a:solidFill>
                <a:srgbClr val="B7B7B7"/>
              </a:solidFill>
            </a:endParaRPr>
          </a:p>
          <a:p>
            <a:pPr marL="0" marR="0" lvl="0" indent="0" algn="l" rtl="0">
              <a:lnSpc>
                <a:spcPct val="100000"/>
              </a:lnSpc>
              <a:spcBef>
                <a:spcPts val="0"/>
              </a:spcBef>
              <a:spcAft>
                <a:spcPts val="0"/>
              </a:spcAft>
              <a:buNone/>
            </a:pPr>
            <a:r>
              <a:rPr lang="en-US" sz="2500" b="1">
                <a:solidFill>
                  <a:srgbClr val="B7B7B7"/>
                </a:solidFill>
              </a:rPr>
              <a:t>Part 1 Summary:</a:t>
            </a:r>
            <a:r>
              <a:rPr lang="en-US" sz="2500">
                <a:solidFill>
                  <a:srgbClr val="B7B7B7"/>
                </a:solidFill>
              </a:rPr>
              <a:t> Web API’s are part of larger ecosystem of web development. We will try to try to touch its basics and introduce the Web API’s.</a:t>
            </a:r>
            <a:endParaRPr sz="2500">
              <a:solidFill>
                <a:srgbClr val="B7B7B7"/>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a:solidFill>
                  <a:srgbClr val="B7B7B7"/>
                </a:solidFill>
              </a:rPr>
              <a:t>Part-2: Introduction to Databases</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Data</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Databases</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Databases: types</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MySql </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MongoDB</a:t>
            </a:r>
            <a:endParaRPr sz="2500">
              <a:solidFill>
                <a:srgbClr val="B7B7B7"/>
              </a:solidFill>
            </a:endParaRPr>
          </a:p>
          <a:p>
            <a:pPr marL="457200" marR="0" lvl="0" indent="-387350" algn="l" rtl="0">
              <a:lnSpc>
                <a:spcPct val="100000"/>
              </a:lnSpc>
              <a:spcBef>
                <a:spcPts val="0"/>
              </a:spcBef>
              <a:spcAft>
                <a:spcPts val="0"/>
              </a:spcAft>
              <a:buClr>
                <a:srgbClr val="B7B7B7"/>
              </a:buClr>
              <a:buSzPts val="2500"/>
              <a:buChar char="•"/>
            </a:pPr>
            <a:r>
              <a:rPr lang="en-US" sz="2500">
                <a:solidFill>
                  <a:srgbClr val="B7B7B7"/>
                </a:solidFill>
              </a:rPr>
              <a:t>Exercises</a:t>
            </a:r>
            <a:endParaRPr sz="2500">
              <a:solidFill>
                <a:srgbClr val="B7B7B7"/>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b="1">
                <a:solidFill>
                  <a:srgbClr val="B7B7B7"/>
                </a:solidFill>
              </a:rPr>
              <a:t>Part 2 Summary:</a:t>
            </a:r>
            <a:r>
              <a:rPr lang="en-US" sz="2500">
                <a:solidFill>
                  <a:srgbClr val="B7B7B7"/>
                </a:solidFill>
              </a:rPr>
              <a:t> Introduce data and ways to store and query it using databases.</a:t>
            </a:r>
            <a:endParaRPr sz="2500">
              <a:solidFill>
                <a:srgbClr val="B7B7B7"/>
              </a:solidFill>
            </a:endParaRPr>
          </a:p>
          <a:p>
            <a:pPr marL="0" marR="0" lvl="0" indent="0" algn="l" rtl="0">
              <a:lnSpc>
                <a:spcPct val="100000"/>
              </a:lnSpc>
              <a:spcBef>
                <a:spcPts val="0"/>
              </a:spcBef>
              <a:spcAft>
                <a:spcPts val="0"/>
              </a:spcAft>
              <a:buNone/>
            </a:pPr>
            <a:endParaRPr sz="2500">
              <a:solidFill>
                <a:srgbClr val="000000"/>
              </a:solidFill>
            </a:endParaRPr>
          </a:p>
          <a:p>
            <a:pPr marL="0" marR="0" lvl="0" indent="0" algn="l" rtl="0">
              <a:lnSpc>
                <a:spcPct val="100000"/>
              </a:lnSpc>
              <a:spcBef>
                <a:spcPts val="0"/>
              </a:spcBef>
              <a:spcAft>
                <a:spcPts val="0"/>
              </a:spcAft>
              <a:buNone/>
            </a:pPr>
            <a:r>
              <a:rPr lang="en-US" sz="2500">
                <a:solidFill>
                  <a:srgbClr val="000000"/>
                </a:solidFill>
              </a:rPr>
              <a:t>Part-3: Project using Web API and MongoDB.</a:t>
            </a:r>
            <a:endParaRPr sz="250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0"/>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a:t>Part-3: Project using Web API and MongoDB.</a:t>
            </a:r>
            <a:endParaRPr/>
          </a:p>
        </p:txBody>
      </p:sp>
      <p:sp>
        <p:nvSpPr>
          <p:cNvPr id="365" name="Google Shape;365;p50"/>
          <p:cNvSpPr txBox="1">
            <a:spLocks noGrp="1"/>
          </p:cNvSpPr>
          <p:nvPr>
            <p:ph type="body" idx="1"/>
          </p:nvPr>
        </p:nvSpPr>
        <p:spPr>
          <a:xfrm>
            <a:off x="571500" y="1400775"/>
            <a:ext cx="11861700" cy="8179200"/>
          </a:xfrm>
          <a:prstGeom prst="rect">
            <a:avLst/>
          </a:prstGeom>
        </p:spPr>
        <p:txBody>
          <a:bodyPr spcFirstLastPara="1" wrap="square" lIns="91425" tIns="91425" rIns="91425" bIns="91425" anchor="t" anchorCtr="0">
            <a:noAutofit/>
          </a:bodyPr>
          <a:lstStyle/>
          <a:p>
            <a:pPr marL="266700" lvl="0" indent="63500" algn="l" rtl="0">
              <a:spcBef>
                <a:spcPts val="0"/>
              </a:spcBef>
              <a:spcAft>
                <a:spcPts val="0"/>
              </a:spcAft>
              <a:buNone/>
            </a:pPr>
            <a:r>
              <a:rPr lang="en-US" b="1" dirty="0"/>
              <a:t>Goal</a:t>
            </a:r>
            <a:r>
              <a:rPr lang="en-US" dirty="0"/>
              <a:t>: Given a location </a:t>
            </a:r>
            <a:r>
              <a:rPr lang="en-US"/>
              <a:t>in LA </a:t>
            </a:r>
            <a:r>
              <a:rPr lang="en-US" dirty="0"/>
              <a:t>as input, find the hotels within 10 KM range along with their weather conditions. Store the data in a MongoDB database. </a:t>
            </a:r>
            <a:endParaRPr dirty="0"/>
          </a:p>
          <a:p>
            <a:pPr marL="457200" lvl="0" indent="-393700" algn="l" rtl="0">
              <a:spcBef>
                <a:spcPts val="600"/>
              </a:spcBef>
              <a:spcAft>
                <a:spcPts val="0"/>
              </a:spcAft>
              <a:buSzPts val="2600"/>
              <a:buAutoNum type="alphaLcParenR"/>
            </a:pPr>
            <a:r>
              <a:rPr lang="en-US" dirty="0"/>
              <a:t>How many hotels did you get within 10 KM range.</a:t>
            </a:r>
            <a:endParaRPr dirty="0"/>
          </a:p>
          <a:p>
            <a:pPr marL="457200" lvl="0" indent="-393700" algn="l" rtl="0">
              <a:spcBef>
                <a:spcPts val="0"/>
              </a:spcBef>
              <a:spcAft>
                <a:spcPts val="0"/>
              </a:spcAft>
              <a:buSzPts val="2600"/>
              <a:buAutoNum type="alphaLcParenR"/>
            </a:pPr>
            <a:r>
              <a:rPr lang="en-US" dirty="0"/>
              <a:t>Query the database to give the hotel with best rating.</a:t>
            </a:r>
            <a:endParaRPr dirty="0"/>
          </a:p>
          <a:p>
            <a:pPr marL="457200" lvl="0" indent="-393700" algn="l" rtl="0">
              <a:spcBef>
                <a:spcPts val="0"/>
              </a:spcBef>
              <a:spcAft>
                <a:spcPts val="0"/>
              </a:spcAft>
              <a:buSzPts val="2600"/>
              <a:buAutoNum type="alphaLcParenR"/>
            </a:pPr>
            <a:r>
              <a:rPr lang="en-US" dirty="0">
                <a:solidFill>
                  <a:srgbClr val="000000"/>
                </a:solidFill>
              </a:rPr>
              <a:t>Which hotel/hotels have the highest temperature.</a:t>
            </a:r>
            <a:endParaRPr dirty="0">
              <a:solidFill>
                <a:srgbClr val="000000"/>
              </a:solidFill>
            </a:endParaRPr>
          </a:p>
          <a:p>
            <a:pPr marL="457200" lvl="0" indent="-393700" algn="l" rtl="0">
              <a:spcBef>
                <a:spcPts val="0"/>
              </a:spcBef>
              <a:spcAft>
                <a:spcPts val="0"/>
              </a:spcAft>
              <a:buClr>
                <a:srgbClr val="999999"/>
              </a:buClr>
              <a:buSzPts val="2600"/>
              <a:buAutoNum type="alphaLcParenR"/>
            </a:pPr>
            <a:r>
              <a:rPr lang="en-US" dirty="0">
                <a:solidFill>
                  <a:srgbClr val="999999"/>
                </a:solidFill>
              </a:rPr>
              <a:t>Which hotel/hotels have the minimum temperature.</a:t>
            </a:r>
            <a:endParaRPr dirty="0">
              <a:solidFill>
                <a:srgbClr val="999999"/>
              </a:solidFill>
            </a:endParaRPr>
          </a:p>
          <a:p>
            <a:pPr marL="0" lvl="0" indent="0" algn="l" rtl="0">
              <a:spcBef>
                <a:spcPts val="600"/>
              </a:spcBef>
              <a:spcAft>
                <a:spcPts val="0"/>
              </a:spcAft>
              <a:buNone/>
            </a:pPr>
            <a:endParaRPr dirty="0"/>
          </a:p>
          <a:p>
            <a:pPr marL="266700" lvl="0" indent="63500" algn="l" rtl="0">
              <a:spcBef>
                <a:spcPts val="600"/>
              </a:spcBef>
              <a:spcAft>
                <a:spcPts val="0"/>
              </a:spcAft>
              <a:buClr>
                <a:schemeClr val="dk1"/>
              </a:buClr>
              <a:buSzPts val="1100"/>
              <a:buFont typeface="Arial"/>
              <a:buNone/>
            </a:pPr>
            <a:endParaRPr dirty="0"/>
          </a:p>
          <a:p>
            <a:pPr marL="266700" lvl="0" indent="63500" algn="l" rtl="0">
              <a:spcBef>
                <a:spcPts val="600"/>
              </a:spcBef>
              <a:spcAft>
                <a:spcPts val="0"/>
              </a:spcAft>
              <a:buNone/>
            </a:pPr>
            <a:r>
              <a:rPr lang="en-US" b="1" dirty="0"/>
              <a:t>Procedure</a:t>
            </a:r>
            <a:r>
              <a:rPr lang="en-US" dirty="0"/>
              <a:t>: Query the hotels using Google Places API. Find the location of Hotel. Use the location of each hotel to get the weather data using weather API. Store the Data of hotel and its weather in MongoDB. Query the database to report the results.</a:t>
            </a:r>
            <a:endParaRPr dirty="0"/>
          </a:p>
          <a:p>
            <a:pPr marL="266700" lvl="0" indent="63500" algn="l" rtl="0">
              <a:spcBef>
                <a:spcPts val="600"/>
              </a:spcBef>
              <a:spcAft>
                <a:spcPts val="0"/>
              </a:spcAft>
              <a:buNone/>
            </a:pPr>
            <a:endParaRPr dirty="0"/>
          </a:p>
          <a:p>
            <a:pPr marL="266700" lvl="0" indent="63500" algn="l" rtl="0">
              <a:spcBef>
                <a:spcPts val="600"/>
              </a:spcBef>
              <a:spcAft>
                <a:spcPts val="0"/>
              </a:spcAft>
              <a:buClr>
                <a:schemeClr val="dk1"/>
              </a:buClr>
              <a:buSzPts val="1100"/>
              <a:buFont typeface="Arial"/>
              <a:buNone/>
            </a:pPr>
            <a:r>
              <a:rPr lang="en-US" b="1" dirty="0"/>
              <a:t>Steps</a:t>
            </a:r>
            <a:r>
              <a:rPr lang="en-US" dirty="0"/>
              <a:t>: Will be explained in lecture.</a:t>
            </a:r>
            <a:endParaRPr dirty="0"/>
          </a:p>
          <a:p>
            <a:pPr marL="0" lvl="0" indent="0" algn="l" rtl="0">
              <a:spcBef>
                <a:spcPts val="600"/>
              </a:spcBef>
              <a:spcAft>
                <a:spcPts val="0"/>
              </a:spcAft>
              <a:buClr>
                <a:schemeClr val="dk1"/>
              </a:buClr>
              <a:buSzPts val="1100"/>
              <a:buFont typeface="Arial"/>
              <a:buNone/>
            </a:pPr>
            <a:endParaRPr dirty="0"/>
          </a:p>
          <a:p>
            <a:pPr marL="0" lvl="0" indent="0" algn="l" rtl="0">
              <a:spcBef>
                <a:spcPts val="600"/>
              </a:spcBef>
              <a:spcAft>
                <a:spcPts val="0"/>
              </a:spcAft>
              <a:buClr>
                <a:schemeClr val="dk1"/>
              </a:buClr>
              <a:buSzPts val="1100"/>
              <a:buFont typeface="Arial"/>
              <a:buNone/>
            </a:pPr>
            <a:endParaRPr dirty="0"/>
          </a:p>
          <a:p>
            <a:pPr marL="266700" lvl="0" indent="63500" algn="l" rtl="0">
              <a:spcBef>
                <a:spcPts val="600"/>
              </a:spcBef>
              <a:spcAft>
                <a:spcPts val="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5"/>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 Simple Example</a:t>
            </a:r>
            <a:endParaRPr/>
          </a:p>
        </p:txBody>
      </p:sp>
      <p:sp>
        <p:nvSpPr>
          <p:cNvPr id="106" name="Google Shape;106;p25"/>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266700" lvl="0" indent="0" algn="l" rtl="0">
              <a:spcBef>
                <a:spcPts val="0"/>
              </a:spcBef>
              <a:spcAft>
                <a:spcPts val="0"/>
              </a:spcAft>
              <a:buNone/>
            </a:pPr>
            <a:r>
              <a:rPr lang="en-US"/>
              <a:t>Application programming interface (API): Defines method of communication between various software components. </a:t>
            </a:r>
            <a:endParaRPr/>
          </a:p>
          <a:p>
            <a:pPr marL="266700" lvl="0" indent="0" algn="l" rtl="0">
              <a:spcBef>
                <a:spcPts val="600"/>
              </a:spcBef>
              <a:spcAft>
                <a:spcPts val="0"/>
              </a:spcAft>
              <a:buNone/>
            </a:pPr>
            <a:r>
              <a:rPr lang="en-US" b="1"/>
              <a:t>Simple terms:</a:t>
            </a:r>
            <a:r>
              <a:rPr lang="en-US"/>
              <a:t> </a:t>
            </a:r>
            <a:r>
              <a:rPr lang="en-US" i="1"/>
              <a:t>Web API</a:t>
            </a:r>
            <a:r>
              <a:rPr lang="en-US"/>
              <a:t> provides ways to use computing (Query data, Store data, perform calculations etc) facilities over the internet.</a:t>
            </a:r>
            <a:endParaRPr/>
          </a:p>
          <a:p>
            <a:pPr marL="266700" lvl="0" indent="0" algn="l" rtl="0">
              <a:spcBef>
                <a:spcPts val="600"/>
              </a:spcBef>
              <a:spcAft>
                <a:spcPts val="600"/>
              </a:spcAft>
              <a:buNone/>
            </a:pPr>
            <a:r>
              <a:rPr lang="en-US"/>
              <a:t>Web API is an evolution of web service.</a:t>
            </a:r>
            <a:endParaRPr/>
          </a:p>
        </p:txBody>
      </p:sp>
      <p:grpSp>
        <p:nvGrpSpPr>
          <p:cNvPr id="107" name="Google Shape;107;p25"/>
          <p:cNvGrpSpPr/>
          <p:nvPr/>
        </p:nvGrpSpPr>
        <p:grpSpPr>
          <a:xfrm>
            <a:off x="1024650" y="3440350"/>
            <a:ext cx="11423501" cy="3610675"/>
            <a:chOff x="1024650" y="2983150"/>
            <a:chExt cx="11423501" cy="3610675"/>
          </a:xfrm>
        </p:grpSpPr>
        <p:cxnSp>
          <p:nvCxnSpPr>
            <p:cNvPr id="108" name="Google Shape;108;p25"/>
            <p:cNvCxnSpPr/>
            <p:nvPr/>
          </p:nvCxnSpPr>
          <p:spPr>
            <a:xfrm>
              <a:off x="4434250" y="4489375"/>
              <a:ext cx="3787200" cy="29100"/>
            </a:xfrm>
            <a:prstGeom prst="straightConnector1">
              <a:avLst/>
            </a:prstGeom>
            <a:noFill/>
            <a:ln w="76200" cap="flat" cmpd="sng">
              <a:solidFill>
                <a:schemeClr val="dk2"/>
              </a:solidFill>
              <a:prstDash val="solid"/>
              <a:round/>
              <a:headEnd type="none" w="med" len="med"/>
              <a:tailEnd type="triangle" w="med" len="med"/>
            </a:ln>
          </p:spPr>
        </p:cxnSp>
        <p:cxnSp>
          <p:nvCxnSpPr>
            <p:cNvPr id="109" name="Google Shape;109;p25"/>
            <p:cNvCxnSpPr/>
            <p:nvPr/>
          </p:nvCxnSpPr>
          <p:spPr>
            <a:xfrm rot="10800000">
              <a:off x="4359575" y="5799250"/>
              <a:ext cx="3837600" cy="11400"/>
            </a:xfrm>
            <a:prstGeom prst="straightConnector1">
              <a:avLst/>
            </a:prstGeom>
            <a:noFill/>
            <a:ln w="76200" cap="flat" cmpd="sng">
              <a:solidFill>
                <a:schemeClr val="dk2"/>
              </a:solidFill>
              <a:prstDash val="solid"/>
              <a:round/>
              <a:headEnd type="none" w="med" len="med"/>
              <a:tailEnd type="triangle" w="med" len="med"/>
            </a:ln>
          </p:spPr>
        </p:cxnSp>
        <p:grpSp>
          <p:nvGrpSpPr>
            <p:cNvPr id="110" name="Google Shape;110;p25"/>
            <p:cNvGrpSpPr/>
            <p:nvPr/>
          </p:nvGrpSpPr>
          <p:grpSpPr>
            <a:xfrm>
              <a:off x="1024650" y="2983150"/>
              <a:ext cx="11423501" cy="3610675"/>
              <a:chOff x="1024650" y="2983150"/>
              <a:chExt cx="11423501" cy="3610675"/>
            </a:xfrm>
          </p:grpSpPr>
          <p:pic>
            <p:nvPicPr>
              <p:cNvPr id="111" name="Google Shape;111;p25" descr="Computer Images - Public Domain Pictures - Page 1"/>
              <p:cNvPicPr preferRelativeResize="0"/>
              <p:nvPr/>
            </p:nvPicPr>
            <p:blipFill>
              <a:blip r:embed="rId3">
                <a:alphaModFix/>
              </a:blip>
              <a:stretch>
                <a:fillRect/>
              </a:stretch>
            </p:blipFill>
            <p:spPr>
              <a:xfrm>
                <a:off x="1024650" y="4217738"/>
                <a:ext cx="3252000" cy="2161199"/>
              </a:xfrm>
              <a:prstGeom prst="rect">
                <a:avLst/>
              </a:prstGeom>
              <a:noFill/>
              <a:ln>
                <a:noFill/>
              </a:ln>
            </p:spPr>
          </p:pic>
          <p:pic>
            <p:nvPicPr>
              <p:cNvPr id="112" name="Google Shape;112;p25" descr="File:World wide web.jpg - Wikimedia Commons"/>
              <p:cNvPicPr preferRelativeResize="0"/>
              <p:nvPr/>
            </p:nvPicPr>
            <p:blipFill rotWithShape="1">
              <a:blip r:embed="rId4">
                <a:alphaModFix/>
              </a:blip>
              <a:srcRect l="8969" t="12668" r="12277" b="12676"/>
              <a:stretch/>
            </p:blipFill>
            <p:spPr>
              <a:xfrm>
                <a:off x="8232850" y="2983150"/>
                <a:ext cx="4215301" cy="3514925"/>
              </a:xfrm>
              <a:prstGeom prst="rect">
                <a:avLst/>
              </a:prstGeom>
              <a:noFill/>
              <a:ln>
                <a:noFill/>
              </a:ln>
            </p:spPr>
          </p:pic>
          <p:sp>
            <p:nvSpPr>
              <p:cNvPr id="113" name="Google Shape;113;p25"/>
              <p:cNvSpPr txBox="1"/>
              <p:nvPr/>
            </p:nvSpPr>
            <p:spPr>
              <a:xfrm>
                <a:off x="4552550" y="3787325"/>
                <a:ext cx="3252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Hi, this is Mr. Sandy.  Can you tell me nearby hotels ?</a:t>
                </a:r>
                <a:endParaRPr b="1">
                  <a:solidFill>
                    <a:srgbClr val="0000FF"/>
                  </a:solidFill>
                </a:endParaRPr>
              </a:p>
            </p:txBody>
          </p:sp>
          <p:sp>
            <p:nvSpPr>
              <p:cNvPr id="114" name="Google Shape;114;p25"/>
              <p:cNvSpPr txBox="1"/>
              <p:nvPr/>
            </p:nvSpPr>
            <p:spPr>
              <a:xfrm>
                <a:off x="4628750" y="5997125"/>
                <a:ext cx="3252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rgbClr val="0000FF"/>
                    </a:solidFill>
                  </a:rPr>
                  <a:t>Hello, Mr. Sandy. The nearby hotels are </a:t>
                </a:r>
                <a:r>
                  <a:rPr lang="en-US" b="1">
                    <a:solidFill>
                      <a:srgbClr val="FF0000"/>
                    </a:solidFill>
                  </a:rPr>
                  <a:t>Waldorf Astoria Beverly Hills, </a:t>
                </a:r>
                <a:r>
                  <a:rPr lang="en-US" b="1">
                    <a:solidFill>
                      <a:srgbClr val="9900FF"/>
                    </a:solidFill>
                  </a:rPr>
                  <a:t>Royal Palace Westwood Hotel, </a:t>
                </a:r>
                <a:r>
                  <a:rPr lang="en-US" b="1">
                    <a:solidFill>
                      <a:srgbClr val="FF0000"/>
                    </a:solidFill>
                  </a:rPr>
                  <a:t>Holiday Inn Express West Los Angeles. </a:t>
                </a:r>
                <a:endParaRPr b="1">
                  <a:solidFill>
                    <a:srgbClr val="FF0000"/>
                  </a:solidFill>
                </a:endParaRPr>
              </a:p>
            </p:txBody>
          </p:sp>
        </p:grpSp>
      </p:grpSp>
      <p:sp>
        <p:nvSpPr>
          <p:cNvPr id="115" name="Google Shape;115;p25"/>
          <p:cNvSpPr txBox="1"/>
          <p:nvPr/>
        </p:nvSpPr>
        <p:spPr>
          <a:xfrm>
            <a:off x="3696500" y="7607150"/>
            <a:ext cx="6679800" cy="5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t>Example: Web API to search nearby hotels</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6"/>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Web API Example</a:t>
            </a:r>
            <a:endParaRPr/>
          </a:p>
          <a:p>
            <a:pPr marL="0" lvl="0" indent="0" algn="l" rtl="0">
              <a:spcBef>
                <a:spcPts val="0"/>
              </a:spcBef>
              <a:spcAft>
                <a:spcPts val="0"/>
              </a:spcAft>
              <a:buNone/>
            </a:pPr>
            <a:endParaRPr/>
          </a:p>
        </p:txBody>
      </p:sp>
      <p:sp>
        <p:nvSpPr>
          <p:cNvPr id="122" name="Google Shape;122;p26"/>
          <p:cNvSpPr txBox="1">
            <a:spLocks noGrp="1"/>
          </p:cNvSpPr>
          <p:nvPr>
            <p:ph type="body" idx="1"/>
          </p:nvPr>
        </p:nvSpPr>
        <p:spPr>
          <a:xfrm>
            <a:off x="571500" y="1400781"/>
            <a:ext cx="11861700" cy="1807800"/>
          </a:xfrm>
          <a:prstGeom prst="rect">
            <a:avLst/>
          </a:prstGeom>
        </p:spPr>
        <p:txBody>
          <a:bodyPr spcFirstLastPara="1" wrap="square" lIns="91425" tIns="91425" rIns="91425" bIns="91425" anchor="t" anchorCtr="0">
            <a:noAutofit/>
          </a:bodyPr>
          <a:lstStyle/>
          <a:p>
            <a:pPr marL="266700" lvl="0" indent="0" algn="l" rtl="0">
              <a:spcBef>
                <a:spcPts val="0"/>
              </a:spcBef>
              <a:spcAft>
                <a:spcPts val="0"/>
              </a:spcAft>
              <a:buNone/>
            </a:pPr>
            <a:r>
              <a:rPr lang="en-US" b="1">
                <a:solidFill>
                  <a:srgbClr val="B7B7B7"/>
                </a:solidFill>
              </a:rPr>
              <a:t>Simple terms:</a:t>
            </a:r>
            <a:r>
              <a:rPr lang="en-US">
                <a:solidFill>
                  <a:srgbClr val="B7B7B7"/>
                </a:solidFill>
              </a:rPr>
              <a:t> </a:t>
            </a:r>
            <a:r>
              <a:rPr lang="en-US" i="1">
                <a:solidFill>
                  <a:srgbClr val="B7B7B7"/>
                </a:solidFill>
              </a:rPr>
              <a:t>Web API</a:t>
            </a:r>
            <a:r>
              <a:rPr lang="en-US">
                <a:solidFill>
                  <a:srgbClr val="B7B7B7"/>
                </a:solidFill>
              </a:rPr>
              <a:t> provides ways to use computing (Query data, Store data, perform calculations etc) facilities over the internet.</a:t>
            </a:r>
            <a:endParaRPr>
              <a:solidFill>
                <a:srgbClr val="B7B7B7"/>
              </a:solidFill>
            </a:endParaRPr>
          </a:p>
          <a:p>
            <a:pPr marL="266700" lvl="0" indent="0" algn="l" rtl="0">
              <a:spcBef>
                <a:spcPts val="600"/>
              </a:spcBef>
              <a:spcAft>
                <a:spcPts val="0"/>
              </a:spcAft>
              <a:buClr>
                <a:schemeClr val="dk1"/>
              </a:buClr>
              <a:buSzPts val="1100"/>
              <a:buFont typeface="Arial"/>
              <a:buNone/>
            </a:pPr>
            <a:endParaRPr i="1">
              <a:solidFill>
                <a:srgbClr val="B7B7B7"/>
              </a:solidFill>
            </a:endParaRPr>
          </a:p>
          <a:p>
            <a:pPr marL="266700" lvl="0" indent="0" algn="l" rtl="0">
              <a:spcBef>
                <a:spcPts val="600"/>
              </a:spcBef>
              <a:spcAft>
                <a:spcPts val="0"/>
              </a:spcAft>
              <a:buNone/>
            </a:pPr>
            <a:endParaRPr>
              <a:solidFill>
                <a:srgbClr val="999999"/>
              </a:solidFill>
            </a:endParaRPr>
          </a:p>
          <a:p>
            <a:pPr marL="266700" lvl="0" indent="0" algn="l" rtl="0">
              <a:spcBef>
                <a:spcPts val="600"/>
              </a:spcBef>
              <a:spcAft>
                <a:spcPts val="0"/>
              </a:spcAft>
              <a:buNone/>
            </a:pPr>
            <a:endParaRPr/>
          </a:p>
          <a:p>
            <a:pPr marL="0" lvl="0" indent="0" algn="l" rtl="0">
              <a:spcBef>
                <a:spcPts val="600"/>
              </a:spcBef>
              <a:spcAft>
                <a:spcPts val="600"/>
              </a:spcAft>
              <a:buNone/>
            </a:pPr>
            <a:endParaRPr/>
          </a:p>
        </p:txBody>
      </p:sp>
      <p:grpSp>
        <p:nvGrpSpPr>
          <p:cNvPr id="123" name="Google Shape;123;p26"/>
          <p:cNvGrpSpPr/>
          <p:nvPr/>
        </p:nvGrpSpPr>
        <p:grpSpPr>
          <a:xfrm>
            <a:off x="4617409" y="2153026"/>
            <a:ext cx="8232917" cy="1921228"/>
            <a:chOff x="1024650" y="2983150"/>
            <a:chExt cx="11423501" cy="3610653"/>
          </a:xfrm>
        </p:grpSpPr>
        <p:pic>
          <p:nvPicPr>
            <p:cNvPr id="124" name="Google Shape;124;p26" descr="Computer Images - Public Domain Pictures - Page 1"/>
            <p:cNvPicPr preferRelativeResize="0"/>
            <p:nvPr/>
          </p:nvPicPr>
          <p:blipFill>
            <a:blip r:embed="rId3">
              <a:alphaModFix/>
            </a:blip>
            <a:stretch>
              <a:fillRect/>
            </a:stretch>
          </p:blipFill>
          <p:spPr>
            <a:xfrm>
              <a:off x="1024650" y="4217738"/>
              <a:ext cx="3252000" cy="2161199"/>
            </a:xfrm>
            <a:prstGeom prst="rect">
              <a:avLst/>
            </a:prstGeom>
            <a:noFill/>
            <a:ln>
              <a:noFill/>
            </a:ln>
          </p:spPr>
        </p:pic>
        <p:pic>
          <p:nvPicPr>
            <p:cNvPr id="125" name="Google Shape;125;p26" descr="File:World wide web.jpg - Wikimedia Commons"/>
            <p:cNvPicPr preferRelativeResize="0"/>
            <p:nvPr/>
          </p:nvPicPr>
          <p:blipFill rotWithShape="1">
            <a:blip r:embed="rId4">
              <a:alphaModFix/>
            </a:blip>
            <a:srcRect l="8969" t="12668" r="12277" b="12676"/>
            <a:stretch/>
          </p:blipFill>
          <p:spPr>
            <a:xfrm>
              <a:off x="8232850" y="2983150"/>
              <a:ext cx="4215301" cy="3514925"/>
            </a:xfrm>
            <a:prstGeom prst="rect">
              <a:avLst/>
            </a:prstGeom>
            <a:noFill/>
            <a:ln>
              <a:noFill/>
            </a:ln>
          </p:spPr>
        </p:pic>
        <p:cxnSp>
          <p:nvCxnSpPr>
            <p:cNvPr id="126" name="Google Shape;126;p26"/>
            <p:cNvCxnSpPr/>
            <p:nvPr/>
          </p:nvCxnSpPr>
          <p:spPr>
            <a:xfrm>
              <a:off x="4434250" y="4489375"/>
              <a:ext cx="3787200" cy="29100"/>
            </a:xfrm>
            <a:prstGeom prst="straightConnector1">
              <a:avLst/>
            </a:prstGeom>
            <a:noFill/>
            <a:ln w="76200" cap="flat" cmpd="sng">
              <a:solidFill>
                <a:schemeClr val="dk2"/>
              </a:solidFill>
              <a:prstDash val="solid"/>
              <a:round/>
              <a:headEnd type="none" w="med" len="med"/>
              <a:tailEnd type="triangle" w="med" len="med"/>
            </a:ln>
          </p:spPr>
        </p:cxnSp>
        <p:sp>
          <p:nvSpPr>
            <p:cNvPr id="127" name="Google Shape;127;p26"/>
            <p:cNvSpPr txBox="1"/>
            <p:nvPr/>
          </p:nvSpPr>
          <p:spPr>
            <a:xfrm>
              <a:off x="4552550" y="3500913"/>
              <a:ext cx="3252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b="1">
                  <a:solidFill>
                    <a:srgbClr val="0000FF"/>
                  </a:solidFill>
                </a:rPr>
                <a:t>Hi, this is Mr. XXX.  Can you tell me nearby hotels ?</a:t>
              </a:r>
              <a:endParaRPr sz="1100" b="1">
                <a:solidFill>
                  <a:srgbClr val="0000FF"/>
                </a:solidFill>
              </a:endParaRPr>
            </a:p>
          </p:txBody>
        </p:sp>
        <p:cxnSp>
          <p:nvCxnSpPr>
            <p:cNvPr id="128" name="Google Shape;128;p26"/>
            <p:cNvCxnSpPr/>
            <p:nvPr/>
          </p:nvCxnSpPr>
          <p:spPr>
            <a:xfrm rot="10800000">
              <a:off x="4359575" y="5799250"/>
              <a:ext cx="3837600" cy="11400"/>
            </a:xfrm>
            <a:prstGeom prst="straightConnector1">
              <a:avLst/>
            </a:prstGeom>
            <a:noFill/>
            <a:ln w="76200" cap="flat" cmpd="sng">
              <a:solidFill>
                <a:schemeClr val="dk2"/>
              </a:solidFill>
              <a:prstDash val="solid"/>
              <a:round/>
              <a:headEnd type="none" w="med" len="med"/>
              <a:tailEnd type="triangle" w="med" len="med"/>
            </a:ln>
          </p:spPr>
        </p:cxnSp>
        <p:sp>
          <p:nvSpPr>
            <p:cNvPr id="129" name="Google Shape;129;p26"/>
            <p:cNvSpPr txBox="1"/>
            <p:nvPr/>
          </p:nvSpPr>
          <p:spPr>
            <a:xfrm>
              <a:off x="4628736" y="5997103"/>
              <a:ext cx="39186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b="1">
                  <a:solidFill>
                    <a:srgbClr val="0000FF"/>
                  </a:solidFill>
                </a:rPr>
                <a:t>Hello, Mr. XXX. The nearby hotels are </a:t>
              </a:r>
              <a:r>
                <a:rPr lang="en-US" sz="1100" b="1">
                  <a:solidFill>
                    <a:srgbClr val="FF0000"/>
                  </a:solidFill>
                </a:rPr>
                <a:t>Waldorf Astoria Beverly Hills, </a:t>
              </a:r>
              <a:r>
                <a:rPr lang="en-US" sz="1100" b="1">
                  <a:solidFill>
                    <a:srgbClr val="9900FF"/>
                  </a:solidFill>
                </a:rPr>
                <a:t>Royal Palace Westwood Hotel, </a:t>
              </a:r>
              <a:r>
                <a:rPr lang="en-US" sz="1100" b="1">
                  <a:solidFill>
                    <a:srgbClr val="FF0000"/>
                  </a:solidFill>
                </a:rPr>
                <a:t>Holiday Inn Express West Los Angeles. </a:t>
              </a:r>
              <a:endParaRPr sz="1100" b="1">
                <a:solidFill>
                  <a:srgbClr val="FF0000"/>
                </a:solidFill>
              </a:endParaRPr>
            </a:p>
          </p:txBody>
        </p:sp>
      </p:grpSp>
      <p:sp>
        <p:nvSpPr>
          <p:cNvPr id="130" name="Google Shape;130;p26"/>
          <p:cNvSpPr txBox="1"/>
          <p:nvPr/>
        </p:nvSpPr>
        <p:spPr>
          <a:xfrm>
            <a:off x="609600" y="4941650"/>
            <a:ext cx="11823600" cy="45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rgbClr val="FF0000"/>
                </a:solidFill>
                <a:latin typeface="Helvetica Neue"/>
                <a:ea typeface="Helvetica Neue"/>
                <a:cs typeface="Helvetica Neue"/>
                <a:sym typeface="Helvetica Neue"/>
              </a:rPr>
              <a:t>What are different components of web api in this example ?</a:t>
            </a:r>
            <a:endParaRPr sz="2400">
              <a:solidFill>
                <a:srgbClr val="FF0000"/>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rgbClr val="FF0000"/>
              </a:solidFill>
              <a:latin typeface="Helvetica Neue"/>
              <a:ea typeface="Helvetica Neue"/>
              <a:cs typeface="Helvetica Neue"/>
              <a:sym typeface="Helvetica Neue"/>
            </a:endParaRPr>
          </a:p>
          <a:p>
            <a:pPr marL="0" lvl="0" indent="0" algn="l" rtl="0">
              <a:spcBef>
                <a:spcPts val="0"/>
              </a:spcBef>
              <a:spcAft>
                <a:spcPts val="0"/>
              </a:spcAft>
              <a:buNone/>
            </a:pPr>
            <a:r>
              <a:rPr lang="en-US" sz="2000">
                <a:latin typeface="Helvetica Neue"/>
                <a:ea typeface="Helvetica Neue"/>
                <a:cs typeface="Helvetica Neue"/>
                <a:sym typeface="Helvetica Neue"/>
              </a:rPr>
              <a:t>Hint: </a:t>
            </a:r>
            <a:br>
              <a:rPr lang="en-US" sz="2000">
                <a:latin typeface="Helvetica Neue"/>
                <a:ea typeface="Helvetica Neue"/>
                <a:cs typeface="Helvetica Neue"/>
                <a:sym typeface="Helvetica Neue"/>
              </a:rPr>
            </a:br>
            <a:r>
              <a:rPr lang="en-US" sz="2000">
                <a:latin typeface="Helvetica Neue"/>
                <a:ea typeface="Helvetica Neue"/>
                <a:cs typeface="Helvetica Neue"/>
                <a:sym typeface="Helvetica Neue"/>
              </a:rPr>
              <a:t> </a:t>
            </a:r>
            <a:r>
              <a:rPr lang="en-US" sz="2000">
                <a:solidFill>
                  <a:schemeClr val="dk1"/>
                </a:solidFill>
                <a:latin typeface="Helvetica Neue"/>
                <a:ea typeface="Helvetica Neue"/>
                <a:cs typeface="Helvetica Neue"/>
                <a:sym typeface="Helvetica Neue"/>
              </a:rPr>
              <a:t>How to Communicate/Contact to remote server?</a:t>
            </a:r>
            <a:br>
              <a:rPr lang="en-US" sz="2000">
                <a:solidFill>
                  <a:schemeClr val="dk1"/>
                </a:solidFill>
                <a:latin typeface="Helvetica Neue"/>
                <a:ea typeface="Helvetica Neue"/>
                <a:cs typeface="Helvetica Neue"/>
                <a:sym typeface="Helvetica Neue"/>
              </a:rPr>
            </a:br>
            <a:r>
              <a:rPr lang="en-US" sz="2000">
                <a:solidFill>
                  <a:schemeClr val="dk1"/>
                </a:solidFill>
                <a:latin typeface="Helvetica Neue"/>
                <a:ea typeface="Helvetica Neue"/>
                <a:cs typeface="Helvetica Neue"/>
                <a:sym typeface="Helvetica Neue"/>
              </a:rPr>
              <a:t> How to understand what we are sending and receiving?</a:t>
            </a:r>
            <a:br>
              <a:rPr lang="en-US" sz="2000">
                <a:solidFill>
                  <a:schemeClr val="dk1"/>
                </a:solidFill>
                <a:latin typeface="Helvetica Neue"/>
                <a:ea typeface="Helvetica Neue"/>
                <a:cs typeface="Helvetica Neue"/>
                <a:sym typeface="Helvetica Neue"/>
              </a:rPr>
            </a:br>
            <a:r>
              <a:rPr lang="en-US" sz="2000">
                <a:solidFill>
                  <a:schemeClr val="dk1"/>
                </a:solidFill>
                <a:latin typeface="Helvetica Neue"/>
                <a:ea typeface="Helvetica Neue"/>
                <a:cs typeface="Helvetica Neue"/>
                <a:sym typeface="Helvetica Neue"/>
              </a:rPr>
              <a:t> What is my query?</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r>
              <a:rPr lang="en-US" sz="2000">
                <a:solidFill>
                  <a:schemeClr val="dk1"/>
                </a:solidFill>
                <a:latin typeface="Helvetica Neue"/>
                <a:ea typeface="Helvetica Neue"/>
                <a:cs typeface="Helvetica Neue"/>
                <a:sym typeface="Helvetica Neue"/>
              </a:rPr>
              <a:t>Few other things:</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r>
              <a:rPr lang="en-US" sz="2000">
                <a:latin typeface="Helvetica Neue"/>
                <a:ea typeface="Helvetica Neue"/>
                <a:cs typeface="Helvetica Neue"/>
                <a:sym typeface="Helvetica Neue"/>
              </a:rPr>
              <a:t> How to know we are serving right person ?</a:t>
            </a:r>
            <a:br>
              <a:rPr lang="en-US" sz="2000">
                <a:latin typeface="Helvetica Neue"/>
                <a:ea typeface="Helvetica Neue"/>
                <a:cs typeface="Helvetica Neue"/>
                <a:sym typeface="Helvetica Neue"/>
              </a:rPr>
            </a:br>
            <a:r>
              <a:rPr lang="en-US" sz="2000">
                <a:latin typeface="Helvetica Neue"/>
                <a:ea typeface="Helvetica Neue"/>
                <a:cs typeface="Helvetica Neue"/>
                <a:sym typeface="Helvetica Neue"/>
              </a:rPr>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Web API Example</a:t>
            </a:r>
            <a:endParaRPr/>
          </a:p>
          <a:p>
            <a:pPr marL="0" lvl="0" indent="0" algn="l" rtl="0">
              <a:spcBef>
                <a:spcPts val="0"/>
              </a:spcBef>
              <a:spcAft>
                <a:spcPts val="0"/>
              </a:spcAft>
              <a:buNone/>
            </a:pPr>
            <a:endParaRPr/>
          </a:p>
        </p:txBody>
      </p:sp>
      <p:sp>
        <p:nvSpPr>
          <p:cNvPr id="137" name="Google Shape;137;p27"/>
          <p:cNvSpPr txBox="1">
            <a:spLocks noGrp="1"/>
          </p:cNvSpPr>
          <p:nvPr>
            <p:ph type="body" idx="1"/>
          </p:nvPr>
        </p:nvSpPr>
        <p:spPr>
          <a:xfrm>
            <a:off x="571500" y="1400781"/>
            <a:ext cx="11861700" cy="1807800"/>
          </a:xfrm>
          <a:prstGeom prst="rect">
            <a:avLst/>
          </a:prstGeom>
        </p:spPr>
        <p:txBody>
          <a:bodyPr spcFirstLastPara="1" wrap="square" lIns="91425" tIns="91425" rIns="91425" bIns="91425" anchor="t" anchorCtr="0">
            <a:noAutofit/>
          </a:bodyPr>
          <a:lstStyle/>
          <a:p>
            <a:pPr marL="266700" lvl="0" indent="0" algn="l" rtl="0">
              <a:spcBef>
                <a:spcPts val="0"/>
              </a:spcBef>
              <a:spcAft>
                <a:spcPts val="0"/>
              </a:spcAft>
              <a:buClr>
                <a:schemeClr val="dk1"/>
              </a:buClr>
              <a:buSzPts val="1100"/>
              <a:buFont typeface="Arial"/>
              <a:buNone/>
            </a:pPr>
            <a:r>
              <a:rPr lang="en-US" b="1">
                <a:solidFill>
                  <a:srgbClr val="B7B7B7"/>
                </a:solidFill>
              </a:rPr>
              <a:t>Simple terms:</a:t>
            </a:r>
            <a:r>
              <a:rPr lang="en-US">
                <a:solidFill>
                  <a:srgbClr val="B7B7B7"/>
                </a:solidFill>
              </a:rPr>
              <a:t> </a:t>
            </a:r>
            <a:r>
              <a:rPr lang="en-US" i="1">
                <a:solidFill>
                  <a:srgbClr val="B7B7B7"/>
                </a:solidFill>
              </a:rPr>
              <a:t>Web API</a:t>
            </a:r>
            <a:r>
              <a:rPr lang="en-US">
                <a:solidFill>
                  <a:srgbClr val="B7B7B7"/>
                </a:solidFill>
              </a:rPr>
              <a:t> provides ways to use computing (Query data, Store data, perform calculations etc) facilities over the internet.</a:t>
            </a:r>
            <a:endParaRPr>
              <a:solidFill>
                <a:srgbClr val="999999"/>
              </a:solidFill>
            </a:endParaRPr>
          </a:p>
          <a:p>
            <a:pPr marL="266700" lvl="0" indent="0" algn="l" rtl="0">
              <a:spcBef>
                <a:spcPts val="600"/>
              </a:spcBef>
              <a:spcAft>
                <a:spcPts val="0"/>
              </a:spcAft>
              <a:buNone/>
            </a:pPr>
            <a:endParaRPr/>
          </a:p>
          <a:p>
            <a:pPr marL="0" lvl="0" indent="0" algn="l" rtl="0">
              <a:spcBef>
                <a:spcPts val="600"/>
              </a:spcBef>
              <a:spcAft>
                <a:spcPts val="600"/>
              </a:spcAft>
              <a:buNone/>
            </a:pPr>
            <a:endParaRPr/>
          </a:p>
        </p:txBody>
      </p:sp>
      <p:grpSp>
        <p:nvGrpSpPr>
          <p:cNvPr id="138" name="Google Shape;138;p27"/>
          <p:cNvGrpSpPr/>
          <p:nvPr/>
        </p:nvGrpSpPr>
        <p:grpSpPr>
          <a:xfrm>
            <a:off x="4617409" y="2153026"/>
            <a:ext cx="8232917" cy="1921228"/>
            <a:chOff x="1024650" y="2983150"/>
            <a:chExt cx="11423501" cy="3610653"/>
          </a:xfrm>
        </p:grpSpPr>
        <p:pic>
          <p:nvPicPr>
            <p:cNvPr id="139" name="Google Shape;139;p27" descr="Computer Images - Public Domain Pictures - Page 1"/>
            <p:cNvPicPr preferRelativeResize="0"/>
            <p:nvPr/>
          </p:nvPicPr>
          <p:blipFill>
            <a:blip r:embed="rId3">
              <a:alphaModFix/>
            </a:blip>
            <a:stretch>
              <a:fillRect/>
            </a:stretch>
          </p:blipFill>
          <p:spPr>
            <a:xfrm>
              <a:off x="1024650" y="4217738"/>
              <a:ext cx="3252000" cy="2161199"/>
            </a:xfrm>
            <a:prstGeom prst="rect">
              <a:avLst/>
            </a:prstGeom>
            <a:noFill/>
            <a:ln>
              <a:noFill/>
            </a:ln>
          </p:spPr>
        </p:pic>
        <p:pic>
          <p:nvPicPr>
            <p:cNvPr id="140" name="Google Shape;140;p27" descr="File:World wide web.jpg - Wikimedia Commons"/>
            <p:cNvPicPr preferRelativeResize="0"/>
            <p:nvPr/>
          </p:nvPicPr>
          <p:blipFill rotWithShape="1">
            <a:blip r:embed="rId4">
              <a:alphaModFix/>
            </a:blip>
            <a:srcRect l="8969" t="12668" r="12277" b="12676"/>
            <a:stretch/>
          </p:blipFill>
          <p:spPr>
            <a:xfrm>
              <a:off x="8232850" y="2983150"/>
              <a:ext cx="4215301" cy="3514925"/>
            </a:xfrm>
            <a:prstGeom prst="rect">
              <a:avLst/>
            </a:prstGeom>
            <a:noFill/>
            <a:ln>
              <a:noFill/>
            </a:ln>
          </p:spPr>
        </p:pic>
        <p:cxnSp>
          <p:nvCxnSpPr>
            <p:cNvPr id="141" name="Google Shape;141;p27"/>
            <p:cNvCxnSpPr/>
            <p:nvPr/>
          </p:nvCxnSpPr>
          <p:spPr>
            <a:xfrm>
              <a:off x="4434250" y="4489375"/>
              <a:ext cx="3787200" cy="29100"/>
            </a:xfrm>
            <a:prstGeom prst="straightConnector1">
              <a:avLst/>
            </a:prstGeom>
            <a:noFill/>
            <a:ln w="76200" cap="flat" cmpd="sng">
              <a:solidFill>
                <a:schemeClr val="dk2"/>
              </a:solidFill>
              <a:prstDash val="solid"/>
              <a:round/>
              <a:headEnd type="none" w="med" len="med"/>
              <a:tailEnd type="triangle" w="med" len="med"/>
            </a:ln>
          </p:spPr>
        </p:cxnSp>
        <p:sp>
          <p:nvSpPr>
            <p:cNvPr id="142" name="Google Shape;142;p27"/>
            <p:cNvSpPr txBox="1"/>
            <p:nvPr/>
          </p:nvSpPr>
          <p:spPr>
            <a:xfrm>
              <a:off x="4552550" y="3500913"/>
              <a:ext cx="32520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b="1">
                  <a:solidFill>
                    <a:srgbClr val="0000FF"/>
                  </a:solidFill>
                </a:rPr>
                <a:t>Hi, this is Mr. XXX.  Can you tell me nearby hotels ?</a:t>
              </a:r>
              <a:endParaRPr sz="1100" b="1">
                <a:solidFill>
                  <a:srgbClr val="0000FF"/>
                </a:solidFill>
              </a:endParaRPr>
            </a:p>
          </p:txBody>
        </p:sp>
        <p:cxnSp>
          <p:nvCxnSpPr>
            <p:cNvPr id="143" name="Google Shape;143;p27"/>
            <p:cNvCxnSpPr/>
            <p:nvPr/>
          </p:nvCxnSpPr>
          <p:spPr>
            <a:xfrm rot="10800000">
              <a:off x="4359575" y="5799250"/>
              <a:ext cx="3837600" cy="11400"/>
            </a:xfrm>
            <a:prstGeom prst="straightConnector1">
              <a:avLst/>
            </a:prstGeom>
            <a:noFill/>
            <a:ln w="76200" cap="flat" cmpd="sng">
              <a:solidFill>
                <a:schemeClr val="dk2"/>
              </a:solidFill>
              <a:prstDash val="solid"/>
              <a:round/>
              <a:headEnd type="none" w="med" len="med"/>
              <a:tailEnd type="triangle" w="med" len="med"/>
            </a:ln>
          </p:spPr>
        </p:cxnSp>
        <p:sp>
          <p:nvSpPr>
            <p:cNvPr id="144" name="Google Shape;144;p27"/>
            <p:cNvSpPr txBox="1"/>
            <p:nvPr/>
          </p:nvSpPr>
          <p:spPr>
            <a:xfrm>
              <a:off x="4628736" y="5997103"/>
              <a:ext cx="3918600" cy="5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b="1">
                  <a:solidFill>
                    <a:srgbClr val="0000FF"/>
                  </a:solidFill>
                </a:rPr>
                <a:t>Hello, Mr. XXX. The nearby hotels are </a:t>
              </a:r>
              <a:r>
                <a:rPr lang="en-US" sz="1100" b="1">
                  <a:solidFill>
                    <a:srgbClr val="FF0000"/>
                  </a:solidFill>
                </a:rPr>
                <a:t>Waldorf Astoria Beverly Hills, </a:t>
              </a:r>
              <a:r>
                <a:rPr lang="en-US" sz="1100" b="1">
                  <a:solidFill>
                    <a:srgbClr val="9900FF"/>
                  </a:solidFill>
                </a:rPr>
                <a:t>Royal Palace Westwood Hotel, </a:t>
              </a:r>
              <a:r>
                <a:rPr lang="en-US" sz="1100" b="1">
                  <a:solidFill>
                    <a:srgbClr val="FF0000"/>
                  </a:solidFill>
                </a:rPr>
                <a:t>Holiday Inn Express West Los Angeles. </a:t>
              </a:r>
              <a:endParaRPr sz="1100" b="1">
                <a:solidFill>
                  <a:srgbClr val="FF0000"/>
                </a:solidFill>
              </a:endParaRPr>
            </a:p>
          </p:txBody>
        </p:sp>
      </p:grpSp>
      <p:sp>
        <p:nvSpPr>
          <p:cNvPr id="145" name="Google Shape;145;p27"/>
          <p:cNvSpPr txBox="1"/>
          <p:nvPr/>
        </p:nvSpPr>
        <p:spPr>
          <a:xfrm>
            <a:off x="609600" y="4941650"/>
            <a:ext cx="11823600" cy="45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rgbClr val="FF0000"/>
                </a:solidFill>
                <a:latin typeface="Helvetica Neue"/>
                <a:ea typeface="Helvetica Neue"/>
                <a:cs typeface="Helvetica Neue"/>
                <a:sym typeface="Helvetica Neue"/>
              </a:rPr>
              <a:t>What are different components of web api in this example ?</a:t>
            </a:r>
            <a:endParaRPr sz="2400">
              <a:solidFill>
                <a:srgbClr val="FF0000"/>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rgbClr val="FF0000"/>
              </a:solidFill>
              <a:latin typeface="Helvetica Neue"/>
              <a:ea typeface="Helvetica Neue"/>
              <a:cs typeface="Helvetica Neue"/>
              <a:sym typeface="Helvetica Neue"/>
            </a:endParaRPr>
          </a:p>
          <a:p>
            <a:pPr marL="0" lvl="0" indent="0" algn="l" rtl="0">
              <a:spcBef>
                <a:spcPts val="0"/>
              </a:spcBef>
              <a:spcAft>
                <a:spcPts val="0"/>
              </a:spcAft>
              <a:buNone/>
            </a:pPr>
            <a:r>
              <a:rPr lang="en-US" sz="2000">
                <a:latin typeface="Helvetica Neue"/>
                <a:ea typeface="Helvetica Neue"/>
                <a:cs typeface="Helvetica Neue"/>
                <a:sym typeface="Helvetica Neue"/>
              </a:rPr>
              <a:t>Hint: </a:t>
            </a:r>
            <a:br>
              <a:rPr lang="en-US" sz="2000">
                <a:latin typeface="Helvetica Neue"/>
                <a:ea typeface="Helvetica Neue"/>
                <a:cs typeface="Helvetica Neue"/>
                <a:sym typeface="Helvetica Neue"/>
              </a:rPr>
            </a:br>
            <a:r>
              <a:rPr lang="en-US" sz="2000">
                <a:latin typeface="Helvetica Neue"/>
                <a:ea typeface="Helvetica Neue"/>
                <a:cs typeface="Helvetica Neue"/>
                <a:sym typeface="Helvetica Neue"/>
              </a:rPr>
              <a:t> </a:t>
            </a:r>
            <a:r>
              <a:rPr lang="en-US" sz="2000">
                <a:solidFill>
                  <a:schemeClr val="dk1"/>
                </a:solidFill>
                <a:latin typeface="Helvetica Neue"/>
                <a:ea typeface="Helvetica Neue"/>
                <a:cs typeface="Helvetica Neue"/>
                <a:sym typeface="Helvetica Neue"/>
              </a:rPr>
              <a:t>How to Communicate/Contact to Web service?  </a:t>
            </a:r>
            <a:r>
              <a:rPr lang="en-US" sz="2000">
                <a:solidFill>
                  <a:srgbClr val="0000FF"/>
                </a:solidFill>
                <a:latin typeface="Helvetica Neue"/>
                <a:ea typeface="Helvetica Neue"/>
                <a:cs typeface="Helvetica Neue"/>
                <a:sym typeface="Helvetica Neue"/>
              </a:rPr>
              <a:t>Communication protocols (HTTP)</a:t>
            </a:r>
            <a:br>
              <a:rPr lang="en-US" sz="2000">
                <a:solidFill>
                  <a:srgbClr val="0000FF"/>
                </a:solidFill>
                <a:latin typeface="Helvetica Neue"/>
                <a:ea typeface="Helvetica Neue"/>
                <a:cs typeface="Helvetica Neue"/>
                <a:sym typeface="Helvetica Neue"/>
              </a:rPr>
            </a:br>
            <a:r>
              <a:rPr lang="en-US" sz="2000">
                <a:solidFill>
                  <a:schemeClr val="dk1"/>
                </a:solidFill>
                <a:latin typeface="Helvetica Neue"/>
                <a:ea typeface="Helvetica Neue"/>
                <a:cs typeface="Helvetica Neue"/>
                <a:sym typeface="Helvetica Neue"/>
              </a:rPr>
              <a:t> How to understand what we send and receive?   </a:t>
            </a:r>
            <a:r>
              <a:rPr lang="en-US" sz="2000">
                <a:solidFill>
                  <a:srgbClr val="0000FF"/>
                </a:solidFill>
                <a:latin typeface="Helvetica Neue"/>
                <a:ea typeface="Helvetica Neue"/>
                <a:cs typeface="Helvetica Neue"/>
                <a:sym typeface="Helvetica Neue"/>
              </a:rPr>
              <a:t>Formatted request &amp; response (Generally: Json)</a:t>
            </a:r>
            <a:br>
              <a:rPr lang="en-US" sz="2000">
                <a:solidFill>
                  <a:srgbClr val="0000FF"/>
                </a:solidFill>
                <a:latin typeface="Helvetica Neue"/>
                <a:ea typeface="Helvetica Neue"/>
                <a:cs typeface="Helvetica Neue"/>
                <a:sym typeface="Helvetica Neue"/>
              </a:rPr>
            </a:br>
            <a:r>
              <a:rPr lang="en-US" sz="2000">
                <a:solidFill>
                  <a:srgbClr val="0000FF"/>
                </a:solidFill>
                <a:latin typeface="Helvetica Neue"/>
                <a:ea typeface="Helvetica Neue"/>
                <a:cs typeface="Helvetica Neue"/>
                <a:sym typeface="Helvetica Neue"/>
              </a:rPr>
              <a:t> </a:t>
            </a:r>
            <a:r>
              <a:rPr lang="en-US" sz="2000">
                <a:solidFill>
                  <a:schemeClr val="dk1"/>
                </a:solidFill>
                <a:latin typeface="Helvetica Neue"/>
                <a:ea typeface="Helvetica Neue"/>
                <a:cs typeface="Helvetica Neue"/>
                <a:sym typeface="Helvetica Neue"/>
              </a:rPr>
              <a:t>What is my query? </a:t>
            </a:r>
            <a:r>
              <a:rPr lang="en-US" sz="2000">
                <a:solidFill>
                  <a:srgbClr val="0000FF"/>
                </a:solidFill>
                <a:latin typeface="Helvetica Neue"/>
                <a:ea typeface="Helvetica Neue"/>
                <a:cs typeface="Helvetica Neue"/>
                <a:sym typeface="Helvetica Neue"/>
              </a:rPr>
              <a:t>In request:</a:t>
            </a:r>
            <a:r>
              <a:rPr lang="en-US" sz="2000">
                <a:solidFill>
                  <a:schemeClr val="dk1"/>
                </a:solidFill>
                <a:latin typeface="Helvetica Neue"/>
                <a:ea typeface="Helvetica Neue"/>
                <a:cs typeface="Helvetica Neue"/>
                <a:sym typeface="Helvetica Neue"/>
              </a:rPr>
              <a:t> </a:t>
            </a:r>
            <a:r>
              <a:rPr lang="en-US" sz="2000">
                <a:solidFill>
                  <a:srgbClr val="0000FF"/>
                </a:solidFill>
                <a:latin typeface="Helvetica Neue"/>
                <a:ea typeface="Helvetica Neue"/>
                <a:cs typeface="Helvetica Neue"/>
                <a:sym typeface="Helvetica Neue"/>
              </a:rPr>
              <a:t>Hotels near (how much near ?) me (what is my location ?)</a:t>
            </a:r>
            <a:endParaRPr sz="2000">
              <a:solidFill>
                <a:srgbClr val="0000FF"/>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r>
              <a:rPr lang="en-US" sz="2000">
                <a:solidFill>
                  <a:schemeClr val="dk1"/>
                </a:solidFill>
                <a:latin typeface="Helvetica Neue"/>
                <a:ea typeface="Helvetica Neue"/>
                <a:cs typeface="Helvetica Neue"/>
                <a:sym typeface="Helvetica Neue"/>
              </a:rPr>
              <a:t>Few other things:</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r>
              <a:rPr lang="en-US" sz="2000">
                <a:latin typeface="Helvetica Neue"/>
                <a:ea typeface="Helvetica Neue"/>
                <a:cs typeface="Helvetica Neue"/>
                <a:sym typeface="Helvetica Neue"/>
              </a:rPr>
              <a:t> How to know we are serving right person ?  </a:t>
            </a:r>
            <a:r>
              <a:rPr lang="en-US" sz="2000">
                <a:solidFill>
                  <a:srgbClr val="0000FF"/>
                </a:solidFill>
                <a:latin typeface="Helvetica Neue"/>
                <a:ea typeface="Helvetica Neue"/>
                <a:cs typeface="Helvetica Neue"/>
                <a:sym typeface="Helvetica Neue"/>
              </a:rPr>
              <a:t>Authentication</a:t>
            </a:r>
            <a:br>
              <a:rPr lang="en-US" sz="2000">
                <a:solidFill>
                  <a:srgbClr val="0000FF"/>
                </a:solidFill>
                <a:latin typeface="Helvetica Neue"/>
                <a:ea typeface="Helvetica Neue"/>
                <a:cs typeface="Helvetica Neue"/>
                <a:sym typeface="Helvetica Neue"/>
              </a:rPr>
            </a:br>
            <a:r>
              <a:rPr lang="en-US" sz="2000">
                <a:solidFill>
                  <a:srgbClr val="0000FF"/>
                </a:solidFill>
                <a:latin typeface="Helvetica Neue"/>
                <a:ea typeface="Helvetica Neue"/>
                <a:cs typeface="Helvetica Neue"/>
                <a:sym typeface="Helvetica Neue"/>
              </a:rPr>
              <a:t>	</a:t>
            </a:r>
            <a:r>
              <a:rPr lang="en-US" sz="2000">
                <a:solidFill>
                  <a:srgbClr val="9900FF"/>
                </a:solidFill>
                <a:latin typeface="Helvetica Neue"/>
                <a:ea typeface="Helvetica Neue"/>
                <a:cs typeface="Helvetica Neue"/>
                <a:sym typeface="Helvetica Neue"/>
              </a:rPr>
              <a:t>Verifying that the service requester is actually Mr. Sandy. </a:t>
            </a:r>
            <a:br>
              <a:rPr lang="en-US" sz="2000">
                <a:solidFill>
                  <a:srgbClr val="9900FF"/>
                </a:solidFill>
                <a:latin typeface="Helvetica Neue"/>
                <a:ea typeface="Helvetica Neue"/>
                <a:cs typeface="Helvetica Neue"/>
                <a:sym typeface="Helvetica Neue"/>
              </a:rPr>
            </a:br>
            <a:r>
              <a:rPr lang="en-US" sz="2000">
                <a:latin typeface="Helvetica Neue"/>
                <a:ea typeface="Helvetica Neue"/>
                <a:cs typeface="Helvetica Neue"/>
                <a:sym typeface="Helvetica Neue"/>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vs Website</a:t>
            </a:r>
            <a:endParaRPr/>
          </a:p>
        </p:txBody>
      </p:sp>
      <p:sp>
        <p:nvSpPr>
          <p:cNvPr id="152" name="Google Shape;152;p28"/>
          <p:cNvSpPr txBox="1">
            <a:spLocks noGrp="1"/>
          </p:cNvSpPr>
          <p:nvPr>
            <p:ph type="body" idx="1"/>
          </p:nvPr>
        </p:nvSpPr>
        <p:spPr>
          <a:xfrm>
            <a:off x="571500" y="1011675"/>
            <a:ext cx="11861700" cy="226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0000"/>
                </a:solidFill>
              </a:rPr>
              <a:t>Website is collection of similar web pages. Web page is a document displayed by web browser.</a:t>
            </a:r>
            <a:endParaRPr>
              <a:solidFill>
                <a:srgbClr val="000000"/>
              </a:solidFill>
            </a:endParaRPr>
          </a:p>
          <a:p>
            <a:pPr marL="0" lvl="0" indent="0" algn="l" rtl="0">
              <a:spcBef>
                <a:spcPts val="600"/>
              </a:spcBef>
              <a:spcAft>
                <a:spcPts val="0"/>
              </a:spcAft>
              <a:buNone/>
            </a:pPr>
            <a:r>
              <a:rPr lang="en-US"/>
              <a:t>Website may or may not use web api to do query and get data from multiple servers. </a:t>
            </a:r>
            <a:r>
              <a:rPr lang="en-US" i="1">
                <a:solidFill>
                  <a:srgbClr val="9900FF"/>
                </a:solidFill>
              </a:rPr>
              <a:t>Website take care of data presentation to user but web api doesn’t do that.</a:t>
            </a:r>
            <a:endParaRPr i="1">
              <a:solidFill>
                <a:srgbClr val="9900FF"/>
              </a:solidFill>
            </a:endParaRPr>
          </a:p>
          <a:p>
            <a:pPr marL="0" lvl="0" indent="0" algn="l" rtl="0">
              <a:spcBef>
                <a:spcPts val="600"/>
              </a:spcBef>
              <a:spcAft>
                <a:spcPts val="600"/>
              </a:spcAft>
              <a:buNone/>
            </a:pPr>
            <a:endParaRPr/>
          </a:p>
        </p:txBody>
      </p:sp>
      <p:pic>
        <p:nvPicPr>
          <p:cNvPr id="153" name="Google Shape;153;p28"/>
          <p:cNvPicPr preferRelativeResize="0"/>
          <p:nvPr/>
        </p:nvPicPr>
        <p:blipFill rotWithShape="1">
          <a:blip r:embed="rId3">
            <a:alphaModFix/>
          </a:blip>
          <a:srcRect l="4278" t="13224"/>
          <a:stretch/>
        </p:blipFill>
        <p:spPr>
          <a:xfrm>
            <a:off x="723900" y="3190700"/>
            <a:ext cx="11473402" cy="5613451"/>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vs Website</a:t>
            </a:r>
            <a:endParaRPr/>
          </a:p>
        </p:txBody>
      </p:sp>
      <p:sp>
        <p:nvSpPr>
          <p:cNvPr id="160" name="Google Shape;160;p29"/>
          <p:cNvSpPr txBox="1">
            <a:spLocks noGrp="1"/>
          </p:cNvSpPr>
          <p:nvPr>
            <p:ph type="body" idx="1"/>
          </p:nvPr>
        </p:nvSpPr>
        <p:spPr>
          <a:xfrm>
            <a:off x="571550" y="881975"/>
            <a:ext cx="11861700" cy="24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a:solidFill>
                  <a:srgbClr val="9900FF"/>
                </a:solidFill>
              </a:rPr>
              <a:t>Website take care of data presentation to user but web api doesn’t do that.</a:t>
            </a:r>
            <a:endParaRPr i="1">
              <a:solidFill>
                <a:srgbClr val="9900FF"/>
              </a:solidFill>
            </a:endParaRPr>
          </a:p>
          <a:p>
            <a:pPr marL="0" lvl="0" indent="0" algn="l" rtl="0">
              <a:spcBef>
                <a:spcPts val="600"/>
              </a:spcBef>
              <a:spcAft>
                <a:spcPts val="0"/>
              </a:spcAft>
              <a:buNone/>
            </a:pPr>
            <a:r>
              <a:rPr lang="en-US"/>
              <a:t>WebPage: </a:t>
            </a:r>
            <a:r>
              <a:rPr lang="en-US" sz="2000" u="sng">
                <a:solidFill>
                  <a:schemeClr val="hlink"/>
                </a:solidFill>
                <a:hlinkClick r:id="rId3"/>
              </a:rPr>
              <a:t>https://www.google.com/maps/search/hotels+near+me/@34.0635363,-118.4455592,15z</a:t>
            </a:r>
            <a:endParaRPr sz="2000"/>
          </a:p>
          <a:p>
            <a:pPr marL="0" lvl="0" indent="0" algn="l" rtl="0">
              <a:spcBef>
                <a:spcPts val="600"/>
              </a:spcBef>
              <a:spcAft>
                <a:spcPts val="0"/>
              </a:spcAft>
              <a:buNone/>
            </a:pPr>
            <a:endParaRPr sz="1500"/>
          </a:p>
          <a:p>
            <a:pPr marL="0" lvl="0" indent="0" algn="l" rtl="0">
              <a:spcBef>
                <a:spcPts val="600"/>
              </a:spcBef>
              <a:spcAft>
                <a:spcPts val="600"/>
              </a:spcAft>
              <a:buNone/>
            </a:pPr>
            <a:r>
              <a:rPr lang="en-US"/>
              <a:t>Query: Hotels near me, what is my location </a:t>
            </a:r>
            <a:r>
              <a:rPr lang="en-US" sz="2000"/>
              <a:t>(Where to find hotels)</a:t>
            </a:r>
            <a:r>
              <a:rPr lang="en-US"/>
              <a:t> &amp; my zoom level </a:t>
            </a:r>
            <a:r>
              <a:rPr lang="en-US" sz="2000"/>
              <a:t>(In how much area to search).</a:t>
            </a:r>
            <a:endParaRPr sz="2000"/>
          </a:p>
        </p:txBody>
      </p:sp>
      <p:sp>
        <p:nvSpPr>
          <p:cNvPr id="161" name="Google Shape;161;p29"/>
          <p:cNvSpPr/>
          <p:nvPr/>
        </p:nvSpPr>
        <p:spPr>
          <a:xfrm>
            <a:off x="6700725" y="1468875"/>
            <a:ext cx="1919700" cy="415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2" name="Google Shape;162;p29"/>
          <p:cNvSpPr/>
          <p:nvPr/>
        </p:nvSpPr>
        <p:spPr>
          <a:xfrm>
            <a:off x="8834325" y="1468875"/>
            <a:ext cx="3080400" cy="4152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11958525" y="1468875"/>
            <a:ext cx="384300" cy="4152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 name="Google Shape;164;p29"/>
          <p:cNvCxnSpPr>
            <a:stCxn id="165" idx="3"/>
          </p:cNvCxnSpPr>
          <p:nvPr/>
        </p:nvCxnSpPr>
        <p:spPr>
          <a:xfrm>
            <a:off x="5003252" y="5250501"/>
            <a:ext cx="4915800" cy="21900"/>
          </a:xfrm>
          <a:prstGeom prst="straightConnector1">
            <a:avLst/>
          </a:prstGeom>
          <a:noFill/>
          <a:ln w="76200" cap="flat" cmpd="sng">
            <a:solidFill>
              <a:schemeClr val="dk2"/>
            </a:solidFill>
            <a:prstDash val="solid"/>
            <a:round/>
            <a:headEnd type="triangle" w="med" len="med"/>
            <a:tailEnd type="triangle" w="med" len="med"/>
          </a:ln>
        </p:spPr>
      </p:cxnSp>
      <p:sp>
        <p:nvSpPr>
          <p:cNvPr id="166" name="Google Shape;166;p29"/>
          <p:cNvSpPr txBox="1"/>
          <p:nvPr/>
        </p:nvSpPr>
        <p:spPr>
          <a:xfrm>
            <a:off x="5342100" y="5267525"/>
            <a:ext cx="2730300" cy="5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Results: Hotels are UCLA Tiverton House, ...</a:t>
            </a:r>
            <a:endParaRPr/>
          </a:p>
        </p:txBody>
      </p:sp>
      <p:grpSp>
        <p:nvGrpSpPr>
          <p:cNvPr id="167" name="Google Shape;167;p29"/>
          <p:cNvGrpSpPr/>
          <p:nvPr/>
        </p:nvGrpSpPr>
        <p:grpSpPr>
          <a:xfrm>
            <a:off x="583650" y="3486563"/>
            <a:ext cx="11478600" cy="4308388"/>
            <a:chOff x="583650" y="3486563"/>
            <a:chExt cx="11478600" cy="4308388"/>
          </a:xfrm>
        </p:grpSpPr>
        <p:sp>
          <p:nvSpPr>
            <p:cNvPr id="168" name="Google Shape;168;p29"/>
            <p:cNvSpPr/>
            <p:nvPr/>
          </p:nvSpPr>
          <p:spPr>
            <a:xfrm>
              <a:off x="583650" y="3501950"/>
              <a:ext cx="11478600" cy="42930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29"/>
            <p:cNvGrpSpPr/>
            <p:nvPr/>
          </p:nvGrpSpPr>
          <p:grpSpPr>
            <a:xfrm>
              <a:off x="645250" y="3486563"/>
              <a:ext cx="11284782" cy="3940438"/>
              <a:chOff x="492850" y="3181763"/>
              <a:chExt cx="11284782" cy="3940438"/>
            </a:xfrm>
          </p:grpSpPr>
          <p:pic>
            <p:nvPicPr>
              <p:cNvPr id="165" name="Google Shape;165;p29"/>
              <p:cNvPicPr preferRelativeResize="0"/>
              <p:nvPr/>
            </p:nvPicPr>
            <p:blipFill rotWithShape="1">
              <a:blip r:embed="rId4">
                <a:alphaModFix/>
              </a:blip>
              <a:srcRect l="4278" t="13224"/>
              <a:stretch/>
            </p:blipFill>
            <p:spPr>
              <a:xfrm>
                <a:off x="492850" y="3797500"/>
                <a:ext cx="4358002" cy="2296401"/>
              </a:xfrm>
              <a:prstGeom prst="rect">
                <a:avLst/>
              </a:prstGeom>
              <a:noFill/>
              <a:ln>
                <a:noFill/>
              </a:ln>
            </p:spPr>
          </p:pic>
          <p:sp>
            <p:nvSpPr>
              <p:cNvPr id="170" name="Google Shape;170;p29"/>
              <p:cNvSpPr txBox="1"/>
              <p:nvPr/>
            </p:nvSpPr>
            <p:spPr>
              <a:xfrm>
                <a:off x="5337300" y="5721500"/>
                <a:ext cx="3657600" cy="14007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3500"/>
                  <a:t>Google Places    Web API</a:t>
                </a:r>
                <a:endParaRPr sz="3500"/>
              </a:p>
            </p:txBody>
          </p:sp>
          <p:sp>
            <p:nvSpPr>
              <p:cNvPr id="171" name="Google Shape;171;p29"/>
              <p:cNvSpPr txBox="1"/>
              <p:nvPr/>
            </p:nvSpPr>
            <p:spPr>
              <a:xfrm>
                <a:off x="5265900" y="4124525"/>
                <a:ext cx="3800400" cy="5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Query: Hotels near 34.0635, -118.445 and Range R and API Key</a:t>
                </a:r>
                <a:endParaRPr/>
              </a:p>
            </p:txBody>
          </p:sp>
          <p:sp>
            <p:nvSpPr>
              <p:cNvPr id="172" name="Google Shape;172;p29"/>
              <p:cNvSpPr txBox="1"/>
              <p:nvPr/>
            </p:nvSpPr>
            <p:spPr>
              <a:xfrm>
                <a:off x="571500" y="6251625"/>
                <a:ext cx="3800400" cy="5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t>Web Page displays data in web browser</a:t>
                </a:r>
                <a:endParaRPr sz="1600"/>
              </a:p>
            </p:txBody>
          </p:sp>
          <p:sp>
            <p:nvSpPr>
              <p:cNvPr id="173" name="Google Shape;173;p29"/>
              <p:cNvSpPr txBox="1"/>
              <p:nvPr/>
            </p:nvSpPr>
            <p:spPr>
              <a:xfrm>
                <a:off x="5238775" y="3181763"/>
                <a:ext cx="3457800" cy="85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u="sng">
                    <a:solidFill>
                      <a:schemeClr val="hlink"/>
                    </a:solidFill>
                    <a:latin typeface="Calibri"/>
                    <a:ea typeface="Calibri"/>
                    <a:cs typeface="Calibri"/>
                    <a:sym typeface="Calibri"/>
                    <a:hlinkClick r:id="rId5"/>
                  </a:rPr>
                  <a:t>https://maps.googleapis.com/maps/api/place/nearbysearch/</a:t>
                </a:r>
                <a:r>
                  <a:rPr lang="en-US" sz="1500" u="sng">
                    <a:solidFill>
                      <a:schemeClr val="hlink"/>
                    </a:solidFill>
                    <a:latin typeface="Calibri"/>
                    <a:ea typeface="Calibri"/>
                    <a:cs typeface="Calibri"/>
                    <a:sym typeface="Calibri"/>
                    <a:hlinkClick r:id="rId5"/>
                  </a:rPr>
                  <a:t>json</a:t>
                </a:r>
                <a:endParaRPr sz="1500">
                  <a:latin typeface="Calibri"/>
                  <a:ea typeface="Calibri"/>
                  <a:cs typeface="Calibri"/>
                  <a:sym typeface="Calibri"/>
                </a:endParaRPr>
              </a:p>
              <a:p>
                <a:pPr marL="0" lvl="0" indent="0" algn="l" rtl="0">
                  <a:spcBef>
                    <a:spcPts val="0"/>
                  </a:spcBef>
                  <a:spcAft>
                    <a:spcPts val="0"/>
                  </a:spcAft>
                  <a:buNone/>
                </a:pPr>
                <a:endParaRPr sz="1500">
                  <a:latin typeface="Calibri"/>
                  <a:ea typeface="Calibri"/>
                  <a:cs typeface="Calibri"/>
                  <a:sym typeface="Calibri"/>
                </a:endParaRPr>
              </a:p>
            </p:txBody>
          </p:sp>
          <p:pic>
            <p:nvPicPr>
              <p:cNvPr id="174" name="Google Shape;174;p29" descr="Free vector graphic: Server, Web, Network, Data - Free Image on ..."/>
              <p:cNvPicPr preferRelativeResize="0"/>
              <p:nvPr/>
            </p:nvPicPr>
            <p:blipFill>
              <a:blip r:embed="rId6">
                <a:alphaModFix/>
              </a:blip>
              <a:stretch>
                <a:fillRect/>
              </a:stretch>
            </p:blipFill>
            <p:spPr>
              <a:xfrm>
                <a:off x="10055765" y="3921080"/>
                <a:ext cx="1721867" cy="1911438"/>
              </a:xfrm>
              <a:prstGeom prst="rect">
                <a:avLst/>
              </a:prstGeom>
              <a:noFill/>
              <a:ln>
                <a:noFill/>
              </a:ln>
            </p:spPr>
          </p:pic>
          <p:sp>
            <p:nvSpPr>
              <p:cNvPr id="175" name="Google Shape;175;p29"/>
              <p:cNvSpPr txBox="1"/>
              <p:nvPr/>
            </p:nvSpPr>
            <p:spPr>
              <a:xfrm>
                <a:off x="10098300" y="6093900"/>
                <a:ext cx="1636800" cy="5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t>Google Server</a:t>
                </a:r>
                <a:endParaRPr sz="1600"/>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30"/>
          <p:cNvPicPr preferRelativeResize="0"/>
          <p:nvPr/>
        </p:nvPicPr>
        <p:blipFill rotWithShape="1">
          <a:blip r:embed="rId3">
            <a:alphaModFix/>
          </a:blip>
          <a:srcRect l="4150" t="21452" r="1089" b="5629"/>
          <a:stretch/>
        </p:blipFill>
        <p:spPr>
          <a:xfrm>
            <a:off x="688300" y="3125800"/>
            <a:ext cx="11239973" cy="5577274"/>
          </a:xfrm>
          <a:prstGeom prst="rect">
            <a:avLst/>
          </a:prstGeom>
          <a:noFill/>
          <a:ln>
            <a:noFill/>
          </a:ln>
        </p:spPr>
      </p:pic>
      <p:sp>
        <p:nvSpPr>
          <p:cNvPr id="182" name="Google Shape;182;p30"/>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Web API vs Website</a:t>
            </a:r>
            <a:endParaRPr/>
          </a:p>
        </p:txBody>
      </p:sp>
      <p:sp>
        <p:nvSpPr>
          <p:cNvPr id="183" name="Google Shape;183;p30"/>
          <p:cNvSpPr txBox="1">
            <a:spLocks noGrp="1"/>
          </p:cNvSpPr>
          <p:nvPr>
            <p:ph type="body" idx="1"/>
          </p:nvPr>
        </p:nvSpPr>
        <p:spPr>
          <a:xfrm>
            <a:off x="571550" y="881975"/>
            <a:ext cx="11861700" cy="400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a:solidFill>
                  <a:srgbClr val="9900FF"/>
                </a:solidFill>
              </a:rPr>
              <a:t>Website take care of data presentation to user but web service doesn’t do that.</a:t>
            </a:r>
            <a:endParaRPr i="1">
              <a:solidFill>
                <a:srgbClr val="9900FF"/>
              </a:solidFill>
            </a:endParaRPr>
          </a:p>
          <a:p>
            <a:pPr marL="0" lvl="0" indent="0" algn="l" rtl="0">
              <a:spcBef>
                <a:spcPts val="600"/>
              </a:spcBef>
              <a:spcAft>
                <a:spcPts val="0"/>
              </a:spcAft>
              <a:buNone/>
            </a:pPr>
            <a:r>
              <a:rPr lang="en-US"/>
              <a:t>WebPage: </a:t>
            </a:r>
            <a:r>
              <a:rPr lang="en-US" sz="2000" u="sng">
                <a:solidFill>
                  <a:schemeClr val="hlink"/>
                </a:solidFill>
                <a:hlinkClick r:id="rId4"/>
              </a:rPr>
              <a:t>https://www.google.com/maps/search/hotels+near+me/@34.0635363,-118.4455592,15z</a:t>
            </a:r>
            <a:endParaRPr sz="2000"/>
          </a:p>
          <a:p>
            <a:pPr marL="0" lvl="0" indent="0" algn="l" rtl="0">
              <a:spcBef>
                <a:spcPts val="600"/>
              </a:spcBef>
              <a:spcAft>
                <a:spcPts val="0"/>
              </a:spcAft>
              <a:buClr>
                <a:schemeClr val="dk1"/>
              </a:buClr>
              <a:buSzPts val="1100"/>
              <a:buFont typeface="Arial"/>
              <a:buNone/>
            </a:pPr>
            <a:r>
              <a:rPr lang="en-US" sz="2000"/>
              <a:t>To See Web API Data:</a:t>
            </a:r>
            <a:endParaRPr sz="2000"/>
          </a:p>
          <a:p>
            <a:pPr marL="0" lvl="0" indent="0" algn="l" rtl="0">
              <a:spcBef>
                <a:spcPts val="600"/>
              </a:spcBef>
              <a:spcAft>
                <a:spcPts val="0"/>
              </a:spcAft>
              <a:buClr>
                <a:schemeClr val="dk1"/>
              </a:buClr>
              <a:buSzPts val="1100"/>
              <a:buFont typeface="Arial"/>
              <a:buNone/>
            </a:pPr>
            <a:r>
              <a:rPr lang="en-US" sz="1500" u="sng">
                <a:solidFill>
                  <a:schemeClr val="hlink"/>
                </a:solidFill>
                <a:latin typeface="Calibri"/>
                <a:ea typeface="Calibri"/>
                <a:cs typeface="Calibri"/>
                <a:sym typeface="Calibri"/>
                <a:hlinkClick r:id="rId5"/>
              </a:rPr>
              <a:t>https://maps.googleapis.com/maps/api/place/nearbysearch/json?location=34.0635363,-118.4455592&amp;radius=1000&amp;type=hotels&amp;keyword=stay&amp;key=%20AIzaSyCA7Ju4jwAoUxDu4GZbCZcwahHdz7OGQfc</a:t>
            </a:r>
            <a:endParaRPr sz="15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0"/>
              </a:spcAft>
              <a:buNone/>
            </a:pPr>
            <a:endParaRPr sz="2000"/>
          </a:p>
          <a:p>
            <a:pPr marL="0" lvl="0" indent="0" algn="l" rtl="0">
              <a:spcBef>
                <a:spcPts val="600"/>
              </a:spcBef>
              <a:spcAft>
                <a:spcPts val="600"/>
              </a:spcAft>
              <a:buNone/>
            </a:pPr>
            <a:endParaRPr sz="2000"/>
          </a:p>
        </p:txBody>
      </p:sp>
      <p:sp>
        <p:nvSpPr>
          <p:cNvPr id="184" name="Google Shape;184;p30"/>
          <p:cNvSpPr/>
          <p:nvPr/>
        </p:nvSpPr>
        <p:spPr>
          <a:xfrm>
            <a:off x="6700725" y="1468875"/>
            <a:ext cx="1919700" cy="415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5" name="Google Shape;185;p30"/>
          <p:cNvSpPr/>
          <p:nvPr/>
        </p:nvSpPr>
        <p:spPr>
          <a:xfrm>
            <a:off x="8834325" y="1468875"/>
            <a:ext cx="3080400" cy="4152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0"/>
          <p:cNvSpPr/>
          <p:nvPr/>
        </p:nvSpPr>
        <p:spPr>
          <a:xfrm>
            <a:off x="11958525" y="1468875"/>
            <a:ext cx="384300" cy="4152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7" name="Google Shape;187;p30"/>
          <p:cNvPicPr preferRelativeResize="0"/>
          <p:nvPr/>
        </p:nvPicPr>
        <p:blipFill rotWithShape="1">
          <a:blip r:embed="rId6">
            <a:alphaModFix/>
          </a:blip>
          <a:srcRect l="38550" t="47014" r="18909" b="23220"/>
          <a:stretch/>
        </p:blipFill>
        <p:spPr>
          <a:xfrm>
            <a:off x="6588675" y="2792925"/>
            <a:ext cx="6264802" cy="2465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1"/>
          <p:cNvSpPr/>
          <p:nvPr/>
        </p:nvSpPr>
        <p:spPr>
          <a:xfrm>
            <a:off x="5171875" y="3761350"/>
            <a:ext cx="7354200" cy="26589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txBox="1">
            <a:spLocks noGrp="1"/>
          </p:cNvSpPr>
          <p:nvPr>
            <p:ph type="body" idx="1"/>
          </p:nvPr>
        </p:nvSpPr>
        <p:spPr>
          <a:xfrm>
            <a:off x="571500" y="1400783"/>
            <a:ext cx="11861700" cy="83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Simple terms: </a:t>
            </a:r>
            <a:r>
              <a:rPr lang="en-US" i="1">
                <a:solidFill>
                  <a:srgbClr val="000000"/>
                </a:solidFill>
              </a:rPr>
              <a:t>Web API</a:t>
            </a:r>
            <a:r>
              <a:rPr lang="en-US">
                <a:solidFill>
                  <a:srgbClr val="000000"/>
                </a:solidFill>
              </a:rPr>
              <a:t> provides ways to use computing (Query data, Store data, perform calculations etc) facilities over the internet. </a:t>
            </a:r>
            <a:r>
              <a:rPr lang="en-US"/>
              <a:t>A Computer/Cluster/Cloud away from user, may provide different functionalities to user by offering a </a:t>
            </a:r>
            <a:r>
              <a:rPr lang="en-US" i="1"/>
              <a:t>Web API. </a:t>
            </a:r>
            <a:r>
              <a:rPr lang="en-US"/>
              <a:t>It is a concept not a technology. </a:t>
            </a:r>
            <a:endParaRPr/>
          </a:p>
          <a:p>
            <a:pPr marL="0" lvl="0" indent="0" algn="l" rtl="0">
              <a:spcBef>
                <a:spcPts val="600"/>
              </a:spcBef>
              <a:spcAft>
                <a:spcPts val="0"/>
              </a:spcAft>
              <a:buNone/>
            </a:pPr>
            <a:endParaRPr/>
          </a:p>
          <a:p>
            <a:pPr marL="0" lvl="0" indent="0" algn="l" rtl="0">
              <a:spcBef>
                <a:spcPts val="600"/>
              </a:spcBef>
              <a:spcAft>
                <a:spcPts val="0"/>
              </a:spcAft>
              <a:buNone/>
            </a:pPr>
            <a:r>
              <a:rPr lang="en-US"/>
              <a:t>This functionality may be:</a:t>
            </a:r>
            <a:endParaRPr/>
          </a:p>
          <a:p>
            <a:pPr marL="457200" lvl="0" indent="-393700" algn="l" rtl="0">
              <a:spcBef>
                <a:spcPts val="600"/>
              </a:spcBef>
              <a:spcAft>
                <a:spcPts val="0"/>
              </a:spcAft>
              <a:buSzPts val="2600"/>
              <a:buChar char="•"/>
            </a:pPr>
            <a:r>
              <a:rPr lang="en-US"/>
              <a:t>Saving data.</a:t>
            </a:r>
            <a:endParaRPr/>
          </a:p>
          <a:p>
            <a:pPr marL="457200" lvl="0" indent="-393700" algn="l" rtl="0">
              <a:spcBef>
                <a:spcPts val="0"/>
              </a:spcBef>
              <a:spcAft>
                <a:spcPts val="0"/>
              </a:spcAft>
              <a:buSzPts val="2600"/>
              <a:buChar char="•"/>
            </a:pPr>
            <a:r>
              <a:rPr lang="en-US"/>
              <a:t>Running computations</a:t>
            </a:r>
            <a:br>
              <a:rPr lang="en-US"/>
            </a:br>
            <a:r>
              <a:rPr lang="en-US"/>
              <a:t>(eg. query, transformations,</a:t>
            </a:r>
            <a:br>
              <a:rPr lang="en-US"/>
            </a:br>
            <a:r>
              <a:rPr lang="en-US"/>
              <a:t>calculations).</a:t>
            </a:r>
            <a:endParaRPr/>
          </a:p>
          <a:p>
            <a:pPr marL="457200" lvl="0" indent="-393700" algn="l" rtl="0">
              <a:spcBef>
                <a:spcPts val="0"/>
              </a:spcBef>
              <a:spcAft>
                <a:spcPts val="0"/>
              </a:spcAft>
              <a:buSzPts val="2600"/>
              <a:buChar char="•"/>
            </a:pPr>
            <a:r>
              <a:rPr lang="en-US"/>
              <a:t>Returning results (data).</a:t>
            </a:r>
            <a:endParaRPr/>
          </a:p>
          <a:p>
            <a:pPr marL="457200" lvl="0" indent="-393700" algn="l" rtl="0">
              <a:spcBef>
                <a:spcPts val="0"/>
              </a:spcBef>
              <a:spcAft>
                <a:spcPts val="0"/>
              </a:spcAft>
              <a:buSzPts val="2600"/>
              <a:buChar char="•"/>
            </a:pPr>
            <a:r>
              <a:rPr lang="en-US"/>
              <a:t>or multiple of above.</a:t>
            </a:r>
            <a:endParaRPr/>
          </a:p>
          <a:p>
            <a:pPr marL="0" lvl="0" indent="0" algn="l" rtl="0">
              <a:spcBef>
                <a:spcPts val="600"/>
              </a:spcBef>
              <a:spcAft>
                <a:spcPts val="0"/>
              </a:spcAft>
              <a:buNone/>
            </a:pPr>
            <a:endParaRPr b="1"/>
          </a:p>
          <a:p>
            <a:pPr marL="0" lvl="0" indent="0" algn="l" rtl="0">
              <a:spcBef>
                <a:spcPts val="600"/>
              </a:spcBef>
              <a:spcAft>
                <a:spcPts val="0"/>
              </a:spcAft>
              <a:buNone/>
            </a:pPr>
            <a:r>
              <a:rPr lang="en-US" b="1"/>
              <a:t>Definition:</a:t>
            </a:r>
            <a:endParaRPr b="1"/>
          </a:p>
          <a:p>
            <a:pPr marL="0" lvl="0" indent="0" algn="l" rtl="0">
              <a:spcBef>
                <a:spcPts val="600"/>
              </a:spcBef>
              <a:spcAft>
                <a:spcPts val="0"/>
              </a:spcAft>
              <a:buNone/>
            </a:pPr>
            <a:r>
              <a:rPr lang="en-US" i="1"/>
              <a:t>Web API</a:t>
            </a:r>
            <a:r>
              <a:rPr lang="en-US"/>
              <a:t> is an application programming interface for a web server. Web API doesn’t include web server implementation details.</a:t>
            </a:r>
            <a:endParaRPr/>
          </a:p>
          <a:p>
            <a:pPr marL="0" lvl="0" indent="0" algn="l" rtl="0">
              <a:spcBef>
                <a:spcPts val="600"/>
              </a:spcBef>
              <a:spcAft>
                <a:spcPts val="600"/>
              </a:spcAft>
              <a:buNone/>
            </a:pPr>
            <a:endParaRPr/>
          </a:p>
        </p:txBody>
      </p:sp>
      <p:grpSp>
        <p:nvGrpSpPr>
          <p:cNvPr id="195" name="Google Shape;195;p31"/>
          <p:cNvGrpSpPr/>
          <p:nvPr/>
        </p:nvGrpSpPr>
        <p:grpSpPr>
          <a:xfrm>
            <a:off x="5406872" y="3921080"/>
            <a:ext cx="6824710" cy="1911438"/>
            <a:chOff x="4863834" y="4577650"/>
            <a:chExt cx="7162042" cy="2132825"/>
          </a:xfrm>
        </p:grpSpPr>
        <p:pic>
          <p:nvPicPr>
            <p:cNvPr id="196" name="Google Shape;196;p31" descr="Computer Images - Public Domain Pictures - Page 1"/>
            <p:cNvPicPr preferRelativeResize="0"/>
            <p:nvPr/>
          </p:nvPicPr>
          <p:blipFill>
            <a:blip r:embed="rId3">
              <a:alphaModFix/>
            </a:blip>
            <a:stretch>
              <a:fillRect/>
            </a:stretch>
          </p:blipFill>
          <p:spPr>
            <a:xfrm>
              <a:off x="4863834" y="5352100"/>
              <a:ext cx="2343716" cy="1149974"/>
            </a:xfrm>
            <a:prstGeom prst="rect">
              <a:avLst/>
            </a:prstGeom>
            <a:noFill/>
            <a:ln>
              <a:noFill/>
            </a:ln>
          </p:spPr>
        </p:pic>
        <p:cxnSp>
          <p:nvCxnSpPr>
            <p:cNvPr id="197" name="Google Shape;197;p31"/>
            <p:cNvCxnSpPr/>
            <p:nvPr/>
          </p:nvCxnSpPr>
          <p:spPr>
            <a:xfrm rot="10800000">
              <a:off x="7250475" y="5924075"/>
              <a:ext cx="2905200" cy="3300"/>
            </a:xfrm>
            <a:prstGeom prst="straightConnector1">
              <a:avLst/>
            </a:prstGeom>
            <a:noFill/>
            <a:ln w="76200" cap="flat" cmpd="sng">
              <a:solidFill>
                <a:schemeClr val="dk2"/>
              </a:solidFill>
              <a:prstDash val="solid"/>
              <a:round/>
              <a:headEnd type="triangle" w="med" len="med"/>
              <a:tailEnd type="triangle" w="med" len="med"/>
            </a:ln>
          </p:spPr>
        </p:cxnSp>
        <p:pic>
          <p:nvPicPr>
            <p:cNvPr id="198" name="Google Shape;198;p31" descr="Free vector graphic: Server, Web, Network, Data - Free Image on ..."/>
            <p:cNvPicPr preferRelativeResize="0"/>
            <p:nvPr/>
          </p:nvPicPr>
          <p:blipFill>
            <a:blip r:embed="rId4">
              <a:alphaModFix/>
            </a:blip>
            <a:stretch>
              <a:fillRect/>
            </a:stretch>
          </p:blipFill>
          <p:spPr>
            <a:xfrm>
              <a:off x="10218900" y="4577650"/>
              <a:ext cx="1806976" cy="2132825"/>
            </a:xfrm>
            <a:prstGeom prst="rect">
              <a:avLst/>
            </a:prstGeom>
            <a:noFill/>
            <a:ln>
              <a:noFill/>
            </a:ln>
          </p:spPr>
        </p:pic>
      </p:grpSp>
      <p:sp>
        <p:nvSpPr>
          <p:cNvPr id="199" name="Google Shape;199;p31"/>
          <p:cNvSpPr txBox="1">
            <a:spLocks noGrp="1"/>
          </p:cNvSpPr>
          <p:nvPr>
            <p:ph type="title"/>
          </p:nvPr>
        </p:nvSpPr>
        <p:spPr>
          <a:xfrm>
            <a:off x="571500" y="0"/>
            <a:ext cx="11861700" cy="14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Defining Web API</a:t>
            </a:r>
            <a:endParaRPr/>
          </a:p>
        </p:txBody>
      </p:sp>
      <p:grpSp>
        <p:nvGrpSpPr>
          <p:cNvPr id="200" name="Google Shape;200;p31"/>
          <p:cNvGrpSpPr/>
          <p:nvPr/>
        </p:nvGrpSpPr>
        <p:grpSpPr>
          <a:xfrm>
            <a:off x="5852800" y="5966300"/>
            <a:ext cx="6510900" cy="259500"/>
            <a:chOff x="5852800" y="5966300"/>
            <a:chExt cx="6510900" cy="259500"/>
          </a:xfrm>
        </p:grpSpPr>
        <p:sp>
          <p:nvSpPr>
            <p:cNvPr id="201" name="Google Shape;201;p31"/>
            <p:cNvSpPr txBox="1"/>
            <p:nvPr/>
          </p:nvSpPr>
          <p:spPr>
            <a:xfrm>
              <a:off x="5852800" y="5966300"/>
              <a:ext cx="2243700" cy="25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Consumer</a:t>
              </a:r>
              <a:endParaRPr/>
            </a:p>
          </p:txBody>
        </p:sp>
        <p:sp>
          <p:nvSpPr>
            <p:cNvPr id="202" name="Google Shape;202;p31"/>
            <p:cNvSpPr txBox="1"/>
            <p:nvPr/>
          </p:nvSpPr>
          <p:spPr>
            <a:xfrm>
              <a:off x="10120000" y="5966300"/>
              <a:ext cx="2243700" cy="25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Web API Service Provider</a:t>
              </a:r>
              <a:endParaRPr/>
            </a:p>
          </p:txBody>
        </p:sp>
      </p:grpSp>
      <p:sp>
        <p:nvSpPr>
          <p:cNvPr id="203" name="Google Shape;203;p31"/>
          <p:cNvSpPr txBox="1"/>
          <p:nvPr/>
        </p:nvSpPr>
        <p:spPr>
          <a:xfrm>
            <a:off x="8291200" y="4747100"/>
            <a:ext cx="2243700" cy="25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web API</a:t>
            </a:r>
            <a:endParaRPr/>
          </a:p>
        </p:txBody>
      </p:sp>
    </p:spTree>
  </p:cSld>
  <p:clrMapOvr>
    <a:masterClrMapping/>
  </p:clrMapOvr>
</p:sld>
</file>

<file path=ppt/theme/theme1.xml><?xml version="1.0" encoding="utf-8"?>
<a:theme xmlns:a="http://schemas.openxmlformats.org/drawingml/2006/main" name="Title &amp; Bullets">
  <a:themeElements>
    <a:clrScheme name="">
      <a:dk1>
        <a:srgbClr val="000000"/>
      </a:dk1>
      <a:lt1>
        <a:srgbClr val="FFFFFF"/>
      </a:lt1>
      <a:dk2>
        <a:srgbClr val="000000"/>
      </a:dk2>
      <a:lt2>
        <a:srgbClr val="808080"/>
      </a:lt2>
      <a:accent1>
        <a:srgbClr val="BFBFBF"/>
      </a:accent1>
      <a:accent2>
        <a:srgbClr val="333399"/>
      </a:accent2>
      <a:accent3>
        <a:srgbClr val="FFFFFF"/>
      </a:accent3>
      <a:accent4>
        <a:srgbClr val="000000"/>
      </a:accent4>
      <a:accent5>
        <a:srgbClr val="DCDCDC"/>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TotalTime>
  <Words>2421</Words>
  <Application>Microsoft Macintosh PowerPoint</Application>
  <PresentationFormat>Custom</PresentationFormat>
  <Paragraphs>414</Paragraphs>
  <Slides>28</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Calibri</vt:lpstr>
      <vt:lpstr>Arial</vt:lpstr>
      <vt:lpstr>Helvetica Neue</vt:lpstr>
      <vt:lpstr>Title &amp; Bullets</vt:lpstr>
      <vt:lpstr>PowerPoint Presentation</vt:lpstr>
      <vt:lpstr>Overview of Lecture</vt:lpstr>
      <vt:lpstr>Web API : Simple Example</vt:lpstr>
      <vt:lpstr>Web API Example </vt:lpstr>
      <vt:lpstr>Web API Example </vt:lpstr>
      <vt:lpstr>Web API vs Website</vt:lpstr>
      <vt:lpstr>Web API vs Website</vt:lpstr>
      <vt:lpstr>Web API vs Website</vt:lpstr>
      <vt:lpstr>Defining Web API</vt:lpstr>
      <vt:lpstr>Benefits of Web API</vt:lpstr>
      <vt:lpstr>Web API History</vt:lpstr>
      <vt:lpstr>Components of Web API</vt:lpstr>
      <vt:lpstr>Project - 1</vt:lpstr>
      <vt:lpstr>Project 1 Sample output:</vt:lpstr>
      <vt:lpstr>Exercise: Using Web API in Python</vt:lpstr>
      <vt:lpstr>Overview of Lecture</vt:lpstr>
      <vt:lpstr>What is Data?</vt:lpstr>
      <vt:lpstr>Types of Data :</vt:lpstr>
      <vt:lpstr>Exercise: Parsing Json</vt:lpstr>
      <vt:lpstr>Database</vt:lpstr>
      <vt:lpstr>Relational Databases</vt:lpstr>
      <vt:lpstr>SQL: Queries</vt:lpstr>
      <vt:lpstr>NoSQL Databases: MongoDB</vt:lpstr>
      <vt:lpstr>Exercise 2: Using MongoDB in Python </vt:lpstr>
      <vt:lpstr>Exercise 2: Using MongoDB in Python </vt:lpstr>
      <vt:lpstr>Exercise 2: Using MongoDB in Python  </vt:lpstr>
      <vt:lpstr>Overview of Lecture</vt:lpstr>
      <vt:lpstr>Part-3: Project using Web API and MongoDB.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Web API &amp; Database</dc:title>
  <cp:lastModifiedBy>Manoj Reddy</cp:lastModifiedBy>
  <cp:revision>10</cp:revision>
  <dcterms:modified xsi:type="dcterms:W3CDTF">2019-07-05T01:53:05Z</dcterms:modified>
</cp:coreProperties>
</file>